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6"/>
  </p:notesMasterIdLst>
  <p:handoutMasterIdLst>
    <p:handoutMasterId r:id="rId67"/>
  </p:handoutMasterIdLst>
  <p:sldIdLst>
    <p:sldId id="279" r:id="rId2"/>
    <p:sldId id="327" r:id="rId3"/>
    <p:sldId id="376" r:id="rId4"/>
    <p:sldId id="258" r:id="rId5"/>
    <p:sldId id="257" r:id="rId6"/>
    <p:sldId id="380" r:id="rId7"/>
    <p:sldId id="401" r:id="rId8"/>
    <p:sldId id="403" r:id="rId9"/>
    <p:sldId id="402" r:id="rId10"/>
    <p:sldId id="404" r:id="rId11"/>
    <p:sldId id="426" r:id="rId12"/>
    <p:sldId id="425" r:id="rId13"/>
    <p:sldId id="405" r:id="rId14"/>
    <p:sldId id="416" r:id="rId15"/>
    <p:sldId id="417" r:id="rId16"/>
    <p:sldId id="390" r:id="rId17"/>
    <p:sldId id="418" r:id="rId18"/>
    <p:sldId id="419" r:id="rId19"/>
    <p:sldId id="422" r:id="rId20"/>
    <p:sldId id="420" r:id="rId21"/>
    <p:sldId id="424" r:id="rId22"/>
    <p:sldId id="433" r:id="rId23"/>
    <p:sldId id="391" r:id="rId24"/>
    <p:sldId id="407" r:id="rId25"/>
    <p:sldId id="421" r:id="rId26"/>
    <p:sldId id="429" r:id="rId27"/>
    <p:sldId id="430" r:id="rId28"/>
    <p:sldId id="427" r:id="rId29"/>
    <p:sldId id="445" r:id="rId30"/>
    <p:sldId id="446" r:id="rId31"/>
    <p:sldId id="431" r:id="rId32"/>
    <p:sldId id="432" r:id="rId33"/>
    <p:sldId id="408" r:id="rId34"/>
    <p:sldId id="434" r:id="rId35"/>
    <p:sldId id="435" r:id="rId36"/>
    <p:sldId id="436" r:id="rId37"/>
    <p:sldId id="447" r:id="rId38"/>
    <p:sldId id="437" r:id="rId39"/>
    <p:sldId id="409" r:id="rId40"/>
    <p:sldId id="439" r:id="rId41"/>
    <p:sldId id="438" r:id="rId42"/>
    <p:sldId id="440" r:id="rId43"/>
    <p:sldId id="441" r:id="rId44"/>
    <p:sldId id="442" r:id="rId45"/>
    <p:sldId id="461" r:id="rId46"/>
    <p:sldId id="460" r:id="rId47"/>
    <p:sldId id="394" r:id="rId48"/>
    <p:sldId id="410" r:id="rId49"/>
    <p:sldId id="454" r:id="rId50"/>
    <p:sldId id="453" r:id="rId51"/>
    <p:sldId id="411" r:id="rId52"/>
    <p:sldId id="456" r:id="rId53"/>
    <p:sldId id="455" r:id="rId54"/>
    <p:sldId id="412" r:id="rId55"/>
    <p:sldId id="457" r:id="rId56"/>
    <p:sldId id="413" r:id="rId57"/>
    <p:sldId id="458" r:id="rId58"/>
    <p:sldId id="459" r:id="rId59"/>
    <p:sldId id="414" r:id="rId60"/>
    <p:sldId id="415" r:id="rId61"/>
    <p:sldId id="330" r:id="rId62"/>
    <p:sldId id="451" r:id="rId63"/>
    <p:sldId id="452" r:id="rId64"/>
    <p:sldId id="365" r:id="rId6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424"/>
    <a:srgbClr val="F3F3F3"/>
    <a:srgbClr val="D11947"/>
    <a:srgbClr val="262424"/>
    <a:srgbClr val="464645"/>
    <a:srgbClr val="616161"/>
    <a:srgbClr val="212830"/>
    <a:srgbClr val="FDB71A"/>
    <a:srgbClr val="9ED9DC"/>
    <a:srgbClr val="F1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94"/>
    <p:restoredTop sz="96966"/>
  </p:normalViewPr>
  <p:slideViewPr>
    <p:cSldViewPr snapToGrid="0" showGuides="1">
      <p:cViewPr>
        <p:scale>
          <a:sx n="90" d="100"/>
          <a:sy n="90" d="100"/>
        </p:scale>
        <p:origin x="448" y="232"/>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11/26/24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p:txBody>
      </p:sp>
      <p:sp>
        <p:nvSpPr>
          <p:cNvPr id="4" name="Date Placeholder 3"/>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DFCE-0C02-AF80-7867-F70691761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28EFC-C027-D96B-EC72-59285B1C1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9CED8-96C1-A94F-4BBF-B7492AAC969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9598E05-5E79-AB20-4326-DA2C1627DDA8}"/>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6C215CE7-A609-621C-7E96-AAB86BF1A45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777F1F1-5CA8-707F-BBB5-26650C644E2E}"/>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320243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2307716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90679-FB94-B032-AA48-93C49107E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23FAD-2461-91F5-9879-7F13E1E22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617D9-FE17-412A-2ABE-CB00AAD7C8E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4F82138D-1D3A-CB54-4ABD-6E2D3B5F612B}"/>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EC1D4058-F1EE-0043-00EE-31BE4E3128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65A38FE-CE36-73E4-0E45-39B880693E48}"/>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3892443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Maintain a structured and predictable organization system</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28600">
              <a:buFont typeface="Arial" panose="020B0604020202020204" pitchFamily="34" charset="0"/>
              <a:buNone/>
            </a:pPr>
            <a:r>
              <a:rPr lang="en-US" dirty="0"/>
              <a:t>At the Bioinformatics core at DNB, we support project analysis. We benchmark methods and tools to find the best one depending on the project and data analysis in need. We generate automated pipelines that can allow for reproducibility and can be available upon request for code review process during the paper submission. </a:t>
            </a:r>
          </a:p>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a:p>
            <a:endParaRPr lang="en-US" dirty="0"/>
          </a:p>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p:txBody>
      </p:sp>
      <p:sp>
        <p:nvSpPr>
          <p:cNvPr id="4" name="Date Placeholder 3"/>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219BD-54CD-ADCB-0D07-E3334D6B2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6E738-D79B-2A41-20B4-0B4E95456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238E43-3E4A-D000-7100-4D9585F559F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1A161E3-044F-85F5-68E9-ABE142924121}"/>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1BD32180-9BAA-85B3-9CA7-90B2FA95D15A}"/>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5FEC4CB-F0EC-4B62-12D6-11A3F20C9B93}"/>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630659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B242-A8DF-0BEE-71AF-2A89B55E0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683F7-ECBF-CBCA-13B1-2364B319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DBA37-E438-7EA2-24E5-800DA2DE6E5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D799466-B09E-4481-CAFE-D13D9422D2D7}"/>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21FABE13-54F4-D836-CF5F-43C96BB9DA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253277B-C675-9129-623D-E6FA2A111D1A}"/>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2583106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75C9-56B4-5D73-EDF6-49221DDE3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55976-CE54-5029-0DD1-29594E798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09915-9018-8ECF-BCAB-F194A9B57BD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8EFCE375-10E6-0351-C86C-BE4BD47A0773}"/>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1F69AD87-A68C-31C3-E8F8-3AA2B672D08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E450BF-4569-FE74-ABDB-DF5B0FE4EA14}"/>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1149302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5887-0BA4-FFA8-E75D-890EA8BE4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E4627-4C35-1D34-5599-E734A3D4C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A4EC4-CBD8-F4D8-3B1D-A337A607B0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9848465-CCD2-ECDB-45B3-858B38B79E9E}"/>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851A4287-2216-608D-36A1-92EE662DFD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C050F3-97DA-78B4-695C-BC81FA83690B}"/>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852692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2365-5AAF-E536-E9BE-17C7523AC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413CE-45D2-5F1A-C52F-0F9481AA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CB22B-3718-29C4-29D6-050D76FB35A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8EA10C7-9738-E4B4-2DB3-864250F2E5EA}"/>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26289F8A-9A8B-6970-8E85-60F67CDB36F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25E5927-0435-D150-9EB3-9385488230C6}"/>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2096325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1FEDE-06EC-AB70-35A0-3DFEF69E8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16372E-BCDD-2E61-0851-DAFC88835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37927-F468-A726-65DB-53631460B06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26CF6AE-DF0C-FC90-2065-20D2750C1A94}"/>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79372A90-5521-B409-C1DA-2631C79A97F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7588C2-5B94-DC74-918C-4DF05CBF12EB}"/>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85530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C398B-4E2D-C0BA-8E22-DCA3303D1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29E2A-6ECB-96C3-4599-0CC8B74D05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FBA752-91D2-6A1D-5F8C-2528BC16098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D0646CF-2DF3-DFA2-F00B-0002E71E3D90}"/>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2217E04A-50DB-028E-91F5-D376C817874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0FF93F-652A-A45F-ACE2-011EBB6AF8E3}"/>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137567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mission is </a:t>
            </a:r>
            <a:r>
              <a:rPr lang="en-US" b="0" i="0" dirty="0">
                <a:solidFill>
                  <a:srgbClr val="FFFFFF"/>
                </a:solidFill>
                <a:effectLst/>
                <a:latin typeface="Google Sans"/>
              </a:rPr>
              <a:t>to improve the survival rates of children with cancer and other catastrophic diseases, worldwide,</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through the sharing of knowledge, technology and organizational skills</a:t>
            </a:r>
            <a:r>
              <a:rPr lang="en-US" b="0" i="0" dirty="0">
                <a:solidFill>
                  <a:srgbClr val="E8E8E8"/>
                </a:solidFill>
                <a:effectLst/>
                <a:latin typeface="Google Sans"/>
              </a:rPr>
              <a:t>. Our vision is that every child diagnosed with cancer or another catastrophic disease has access to quality care and treatment.</a:t>
            </a:r>
          </a:p>
          <a:p>
            <a:pPr>
              <a:lnSpc>
                <a:spcPct val="150000"/>
              </a:lnSpc>
            </a:pPr>
            <a:endParaRPr lang="en-US" sz="1800" b="0" i="0" dirty="0">
              <a:solidFill>
                <a:srgbClr val="E8E8E8"/>
              </a:solidFill>
              <a:effectLst/>
              <a:latin typeface="Google Sans"/>
            </a:endParaRPr>
          </a:p>
          <a:p>
            <a:pPr>
              <a:lnSpc>
                <a:spcPct val="150000"/>
              </a:lnSpc>
            </a:pPr>
            <a:r>
              <a:rPr lang="en-US" sz="1800" dirty="0"/>
              <a:t>Appropriate behavior includes but is not limited to:</a:t>
            </a:r>
            <a:endParaRPr lang="en-US" sz="1800" b="0" dirty="0">
              <a:effectLst/>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19464-25DE-3E42-1014-09B3C2B5D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0049A-7253-3E41-CA81-2A9551A41C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750CA-78B4-62D9-3867-8CC38C617C9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A3CDD97-C620-4EAF-2A12-D7F90E1C3F6E}"/>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AEF285CA-061D-2FA2-747B-2A31690B3A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E859CE6-CB80-50B6-AE12-A1CD38DFDC8C}"/>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2452507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5E324-A3D5-4D0B-D503-C4702D0DB3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7D559-861A-E79F-0E95-64F86A822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D7432-461C-3254-6E59-5F691C1C693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6E2B656-3060-2CA2-7A84-689E7FE1D8A7}"/>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4B5ABA90-C98E-C9DF-05ED-B37FE5637A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AC3019D-427E-BD0D-CB83-A1F0B804B24D}"/>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56604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8645-7950-6E54-3969-4907BBCE6E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8B991-8A00-2FD5-4E82-C85ED68A3A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D65DC-DF33-AE67-5606-7A6AA581F3E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EBC447-F2E3-36C9-D204-D170AB45641A}"/>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B5B42C95-62B7-B03D-E9EA-4911C431A13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128775-153F-0042-3641-5DA7C5F38766}"/>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87144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61A4-3ABD-6A51-71AC-47CF828D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82DFA-1DFF-F8FF-29E7-4E00F91AA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12234-E9D5-3BCF-61DA-C02D0773C7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EBF0A00-95FF-0EB2-7D32-F5F2ADEECCFE}"/>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07581068-3CE1-8BCF-D9AB-E4BCEC8B974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8FCC1EF-567F-574C-985F-18DE75E5ABF2}"/>
              </a:ext>
            </a:extLst>
          </p:cNvPr>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660048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F9DE-5961-992D-8D64-9E5678738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EEB88-BF09-8980-F7C9-CFFA974F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4C0D1-E857-21B0-23F3-87A3A303F76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450780C-A0B4-73C7-6E42-3033522ACE31}"/>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0B8E856D-CB40-85CC-8556-3A490E216D4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139C067-2167-3016-CBEA-643C7C1CF885}"/>
              </a:ext>
            </a:extLst>
          </p:cNvPr>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1438442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E15BB-3266-072D-5C6E-C7D132014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E8891-4F73-D904-1CFC-4DD446C63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BA3CC-BD39-F431-F094-4660A003937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7BFE0AD-4F25-A621-3AE1-8CE3ABE7CCC6}"/>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8E390A6B-8E47-63E3-70AE-AFCB26FFEEA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8C4B92-8DB1-158A-7B43-0047BA02E746}"/>
              </a:ext>
            </a:extLst>
          </p:cNvPr>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3538023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A065-E90C-65FE-C87A-709DAAD04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7170C-29BC-A427-8DC6-393677B1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20083-BA59-610A-E27C-0B251DA98AE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576E241-A2A7-7567-648F-87AB46D57343}"/>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4180B1F8-1360-5829-D8FA-0DC85B58DA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89F959-B2BB-7D48-572F-DF86785DA60E}"/>
              </a:ext>
            </a:extLst>
          </p:cNvPr>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2122735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341C-02B4-D1CB-01C2-EEE504BED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2500B-8524-62C6-5699-F7BEB470DB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9EBF3-9DDB-06F5-B0B0-B47495025D8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CC9ED5A9-37D0-6F1D-0F01-A9B881E49CF4}"/>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BE7BCB26-30A4-721B-9A9B-64901C61293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BD30246-25E4-8BD7-779E-01D8298184D8}"/>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3860406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2F43-9146-D026-8ABC-916D2E679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4F23-B8BF-A031-6ABB-736EBDE2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10F443-2620-A605-07EC-BC773E04DEB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428AC40-1BE6-C8A4-0DED-6C9B2F1BF82B}"/>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7BE4F8E0-E976-3D4D-70CA-159CE5933F7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D06B38C-06E8-A46C-B957-68554B162532}"/>
              </a:ext>
            </a:extLst>
          </p:cNvPr>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1559524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FD96-19BC-5128-AA3B-F0D03284A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16DB-C13F-E2B1-22FC-4A462CF9C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C92F8-FE1C-7D8B-BCE3-58B8F859339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F91EACF-C6F8-6776-8622-F32637FCE2AF}"/>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49A83837-9905-73A2-DE3A-34B83AC8D6B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161C850-6450-2B29-B064-90C9BB53B30F}"/>
              </a:ext>
            </a:extLst>
          </p:cNvPr>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111084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9E3C-938E-216E-9234-571B1E3FE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A6D4-D3F1-333C-781E-136FE9190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F809-AC02-67FE-6422-03BF665EF827}"/>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EE0CB6-0E99-0065-72C5-A2BC0E77A54B}"/>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671A2060-A333-4AC9-B6A4-CBA56F98CCF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8BED2DA-6D79-C708-2128-8625888B713F}"/>
              </a:ext>
            </a:extLst>
          </p:cNvPr>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2199099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1E1E-EA8D-1BC3-9C76-E8FB93767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44D5-BC64-2823-6298-5B1E16DF5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9BC17-C709-F7DE-1352-1A5105D6C962}"/>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D2AE28-6CEB-70E1-DE29-3E66F1604555}"/>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E357E3CD-369A-7B30-597E-130E86EB298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D9D9B17-F7AC-2544-239C-D827DBA8D200}"/>
              </a:ext>
            </a:extLst>
          </p:cNvPr>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4266267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FBC9-C6CB-8780-C4BF-56C51D0420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E35C0-B5D8-79A9-8887-D97D50EBC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28FD5-185D-E583-B882-6886F0C1A4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AEA6CB8-D2C2-54CE-2CA0-E9774B566607}"/>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6644400B-3B39-AD89-ADA4-D723E1B8B5CA}"/>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5C2E49E-98C8-2A51-5D08-1ADD8B9E2483}"/>
              </a:ext>
            </a:extLst>
          </p:cNvPr>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3810457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4F1C-0C27-E6EE-499E-FA874463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05D88-86CD-38D2-DD8A-C85A856D9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8B4-46BC-5C1D-7621-0BDE2F9B109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F1660F-F9EB-3FB4-F6CD-EFED0AFBAF27}"/>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3D01696F-EE6E-C12E-F36A-5635D655B86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2755CD8-09EB-26CF-ECE7-A0EC1B703CE1}"/>
              </a:ext>
            </a:extLst>
          </p:cNvPr>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13849674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D167-302B-4B08-1141-E2A0A47DB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17A7-1DB2-7C5C-2062-977800D4A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B1DBA-5A73-DFCC-1072-7CE22357B34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2650BB2-F4BF-D3EF-EC2E-742B75040C98}"/>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1BDCEE58-AA7B-9E61-6FC4-E4A8F6AA5BA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38E1B8F-8C61-01B8-899E-347CB193FBA7}"/>
              </a:ext>
            </a:extLst>
          </p:cNvPr>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1346808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B438-A2FA-E30D-F779-575BF0D00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4DDC5-B738-9726-C646-7AB9E61DE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4ACDB-5EB0-FC52-78C0-77C76DF1B37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7A2580A-4E97-C323-EEC2-4CEBDBA2CE48}"/>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86F3FCAD-3F08-3586-2967-C2C9D09A3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B09BF67-C297-18DA-C272-6E8DD74F0FAB}"/>
              </a:ext>
            </a:extLst>
          </p:cNvPr>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35282706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E5808-F18C-1255-5AB2-863DBBED0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C5685-453F-A2A9-B8A0-AB6DDE154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2E7E-B4B2-FCBB-F7BB-E3EC1E9D5EB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571092A-E647-3AEC-03EB-13E6AAA867E4}"/>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F5815689-439F-620E-4C19-0BF75DF8DF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714EC39-B521-2671-3D93-73CB0B2B9033}"/>
              </a:ext>
            </a:extLst>
          </p:cNvPr>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882498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3FD7-21A5-01BB-8C2A-BE6BD8769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C8EA-2D0B-A443-3E61-26796A8A2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D102B-1033-2AC6-B075-A13D997B792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25065D-5C6E-60B8-FDA0-E62CE129B118}"/>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81F7411D-D089-C01A-9DE9-6D77F0EE2CF7}"/>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02824B-CABB-4573-BE68-C01BDE745F01}"/>
              </a:ext>
            </a:extLst>
          </p:cNvPr>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1675785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9731-46FF-C615-AEC0-EFF8ADFF6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A91BD-4D34-8A32-3294-83BDB7DF9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AC361-18A6-B74D-225E-5730A7D87D2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4A81E69-F4B0-EDDE-C065-09203B19F909}"/>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7A8524A8-730B-5801-097A-880387894B9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BEF6890-274C-3124-188A-C7BA34FDC589}"/>
              </a:ext>
            </a:extLst>
          </p:cNvPr>
          <p:cNvSpPr>
            <a:spLocks noGrp="1"/>
          </p:cNvSpPr>
          <p:nvPr>
            <p:ph type="sldNum" sz="quarter" idx="5"/>
          </p:nvPr>
        </p:nvSpPr>
        <p:spPr/>
        <p:txBody>
          <a:bodyPr/>
          <a:lstStyle/>
          <a:p>
            <a:fld id="{D1C7ABFD-37A3-0247-AEF0-0516E5DC68A6}" type="slidenum">
              <a:rPr lang="en-US" smtClean="0"/>
              <a:t>53</a:t>
            </a:fld>
            <a:endParaRPr lang="en-US"/>
          </a:p>
        </p:txBody>
      </p:sp>
    </p:spTree>
    <p:extLst>
      <p:ext uri="{BB962C8B-B14F-4D97-AF65-F5344CB8AC3E}">
        <p14:creationId xmlns:p14="http://schemas.microsoft.com/office/powerpoint/2010/main" val="7315783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54</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C9CA-6BA5-C147-3013-30CC05CD5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C0847-B844-52A7-3070-06F73CB61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6D8EA-7646-1C3F-4FC7-D1F3760B64B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1FF717A-6757-CA0A-3D9C-247727B6BD8F}"/>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64D3A21D-7761-4242-DF53-65C9754A239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08D8654-3871-36FD-54C7-88FA639AAC66}"/>
              </a:ext>
            </a:extLst>
          </p:cNvPr>
          <p:cNvSpPr>
            <a:spLocks noGrp="1"/>
          </p:cNvSpPr>
          <p:nvPr>
            <p:ph type="sldNum" sz="quarter" idx="5"/>
          </p:nvPr>
        </p:nvSpPr>
        <p:spPr/>
        <p:txBody>
          <a:bodyPr/>
          <a:lstStyle/>
          <a:p>
            <a:fld id="{D1C7ABFD-37A3-0247-AEF0-0516E5DC68A6}" type="slidenum">
              <a:rPr lang="en-US" smtClean="0"/>
              <a:t>55</a:t>
            </a:fld>
            <a:endParaRPr lang="en-US"/>
          </a:p>
        </p:txBody>
      </p:sp>
    </p:spTree>
    <p:extLst>
      <p:ext uri="{BB962C8B-B14F-4D97-AF65-F5344CB8AC3E}">
        <p14:creationId xmlns:p14="http://schemas.microsoft.com/office/powerpoint/2010/main" val="2164447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56</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4C18-99CE-9619-48E2-5AFB11C03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11610-D727-4290-177B-A8F2EB20F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E19E8-5E4E-3D69-4B58-C5B016A5175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359E12-B3DF-E600-85C2-5C9159164B28}"/>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F2772832-8358-6BD5-69B1-15EA89A6C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36A3A07-6A7D-C95A-1FEB-0EAB06D0D03A}"/>
              </a:ext>
            </a:extLst>
          </p:cNvPr>
          <p:cNvSpPr>
            <a:spLocks noGrp="1"/>
          </p:cNvSpPr>
          <p:nvPr>
            <p:ph type="sldNum" sz="quarter" idx="5"/>
          </p:nvPr>
        </p:nvSpPr>
        <p:spPr/>
        <p:txBody>
          <a:bodyPr/>
          <a:lstStyle/>
          <a:p>
            <a:fld id="{D1C7ABFD-37A3-0247-AEF0-0516E5DC68A6}" type="slidenum">
              <a:rPr lang="en-US" smtClean="0"/>
              <a:t>57</a:t>
            </a:fld>
            <a:endParaRPr lang="en-US"/>
          </a:p>
        </p:txBody>
      </p:sp>
    </p:spTree>
    <p:extLst>
      <p:ext uri="{BB962C8B-B14F-4D97-AF65-F5344CB8AC3E}">
        <p14:creationId xmlns:p14="http://schemas.microsoft.com/office/powerpoint/2010/main" val="5241088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63EA-DE10-43A6-F46C-E6A0783A2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3E30E-1007-7C10-6E91-E7DECBBA3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DB55-3B96-7655-37C2-AB8A95783F2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679F5A4-3377-33C9-A853-29BED475E033}"/>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856C9B83-566F-02C2-F4B5-E06B9D298B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6629ADB-4153-8FC7-75E2-367461785242}"/>
              </a:ext>
            </a:extLst>
          </p:cNvPr>
          <p:cNvSpPr>
            <a:spLocks noGrp="1"/>
          </p:cNvSpPr>
          <p:nvPr>
            <p:ph type="sldNum" sz="quarter" idx="5"/>
          </p:nvPr>
        </p:nvSpPr>
        <p:spPr/>
        <p:txBody>
          <a:bodyPr/>
          <a:lstStyle/>
          <a:p>
            <a:fld id="{D1C7ABFD-37A3-0247-AEF0-0516E5DC68A6}" type="slidenum">
              <a:rPr lang="en-US" smtClean="0"/>
              <a:t>58</a:t>
            </a:fld>
            <a:endParaRPr lang="en-US"/>
          </a:p>
        </p:txBody>
      </p:sp>
    </p:spTree>
    <p:extLst>
      <p:ext uri="{BB962C8B-B14F-4D97-AF65-F5344CB8AC3E}">
        <p14:creationId xmlns:p14="http://schemas.microsoft.com/office/powerpoint/2010/main" val="1005342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59</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60</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61</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9FD82-4BFE-FED3-0097-9EF5E1A1B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C3BFD3-8B3E-8D73-3AA5-BB309FC41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E1192-52A1-DCA2-DAF3-1C4FC63B76C1}"/>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a:extLst>
              <a:ext uri="{FF2B5EF4-FFF2-40B4-BE49-F238E27FC236}">
                <a16:creationId xmlns:a16="http://schemas.microsoft.com/office/drawing/2014/main" id="{5E2379DE-48F6-2C6C-FBCD-26E5C6C1C5CF}"/>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C0135CCA-134B-B182-40CD-83018C50C00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0325466-CBC3-B78D-68E4-0CE2E3196C61}"/>
              </a:ext>
            </a:extLst>
          </p:cNvPr>
          <p:cNvSpPr>
            <a:spLocks noGrp="1"/>
          </p:cNvSpPr>
          <p:nvPr>
            <p:ph type="sldNum" sz="quarter" idx="5"/>
          </p:nvPr>
        </p:nvSpPr>
        <p:spPr/>
        <p:txBody>
          <a:bodyPr/>
          <a:lstStyle/>
          <a:p>
            <a:fld id="{D1C7ABFD-37A3-0247-AEF0-0516E5DC68A6}" type="slidenum">
              <a:rPr lang="en-US" smtClean="0"/>
              <a:t>62</a:t>
            </a:fld>
            <a:endParaRPr lang="en-US"/>
          </a:p>
        </p:txBody>
      </p:sp>
    </p:spTree>
    <p:extLst>
      <p:ext uri="{BB962C8B-B14F-4D97-AF65-F5344CB8AC3E}">
        <p14:creationId xmlns:p14="http://schemas.microsoft.com/office/powerpoint/2010/main" val="4042559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64</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5D05E-3550-19E6-547C-E93404D3F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A7AB2-65F6-C9EA-46F9-1802FFA3C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17CE5-75B4-2D4D-A713-BEEEEC252EC0}"/>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85B4A9B-116F-19F4-1B2A-6E00FEF09F6C}"/>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65DDAD23-9CC9-1140-40BB-0A9B1A8E67E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E4AF282-A324-ECEB-AA8A-F17325A7F94A}"/>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99490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9174-DF2C-BB3B-02EF-8032C681F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5268E-4B22-8553-1579-3D22DF592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358D2-41FB-A2F6-33CA-9CC7606890A8}"/>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2C0A42C-6D57-08DC-7AE4-BD4866486F15}"/>
              </a:ext>
            </a:extLst>
          </p:cNvPr>
          <p:cNvSpPr>
            <a:spLocks noGrp="1"/>
          </p:cNvSpPr>
          <p:nvPr>
            <p:ph type="dt" idx="1"/>
          </p:nvPr>
        </p:nvSpPr>
        <p:spPr/>
        <p:txBody>
          <a:bodyPr/>
          <a:lstStyle/>
          <a:p>
            <a:fld id="{BE2C213F-D78F-5148-ACD8-F60E89228165}" type="datetime1">
              <a:rPr lang="en-US" smtClean="0"/>
              <a:t>11/26/24</a:t>
            </a:fld>
            <a:endParaRPr lang="en-US"/>
          </a:p>
        </p:txBody>
      </p:sp>
      <p:sp>
        <p:nvSpPr>
          <p:cNvPr id="5" name="Footer Placeholder 4">
            <a:extLst>
              <a:ext uri="{FF2B5EF4-FFF2-40B4-BE49-F238E27FC236}">
                <a16:creationId xmlns:a16="http://schemas.microsoft.com/office/drawing/2014/main" id="{ADD4402E-4C49-4960-C3BC-ABBA3AEA3C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A37F20E-6CD2-1260-E785-5C421EB15A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051461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32.png"/><Relationship Id="rId4" Type="http://schemas.openxmlformats.org/officeDocument/2006/relationships/hyperlink" Target="https://github.com/stjude-dnb-binfcore/sc-rna-seq-sna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0.xml"/><Relationship Id="rId5" Type="http://schemas.openxmlformats.org/officeDocument/2006/relationships/image" Target="../media/image36.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4.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4.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4.xml"/><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64.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64.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64.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64.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64.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64.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64.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6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3.xml"/></Relationships>
</file>

<file path=ppt/slides/_rels/slide6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66.jpe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9.xml"/><Relationship Id="rId1" Type="http://schemas.openxmlformats.org/officeDocument/2006/relationships/slideLayout" Target="../slideLayouts/slideLayout5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4181" y="4163219"/>
            <a:ext cx="9873547" cy="1478756"/>
          </a:xfrm>
        </p:spPr>
        <p:txBody>
          <a:bodyPr>
            <a:noAutofit/>
          </a:bodyPr>
          <a:lstStyle/>
          <a:p>
            <a:pPr algn="ctr">
              <a:spcBef>
                <a:spcPts val="0"/>
              </a:spcBef>
            </a:pP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 </a:t>
            </a:r>
          </a:p>
          <a:p>
            <a:pPr algn="ctr">
              <a:spcBef>
                <a:spcPts val="0"/>
              </a:spcBef>
            </a:pPr>
            <a:r>
              <a:rPr lang="en-US" sz="3600" dirty="0">
                <a:latin typeface="+mj-lt"/>
                <a:cs typeface="Calibri" panose="020F0502020204030204" pitchFamily="34" charset="0"/>
              </a:rPr>
              <a:t>Single cell RNA Seq Snap workflow</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AECA1-DED2-916A-534E-640C5A67CC7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99D1EAC9-ABB9-2FFF-4439-3A4D43A3289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10</a:t>
            </a:fld>
            <a:endParaRPr lang="en-US"/>
          </a:p>
        </p:txBody>
      </p:sp>
      <p:sp>
        <p:nvSpPr>
          <p:cNvPr id="3" name="Rectangle 2">
            <a:extLst>
              <a:ext uri="{FF2B5EF4-FFF2-40B4-BE49-F238E27FC236}">
                <a16:creationId xmlns:a16="http://schemas.microsoft.com/office/drawing/2014/main" id="{2C15D315-D81B-32A4-60DA-0F3AA0764E4D}"/>
              </a:ext>
            </a:extLst>
          </p:cNvPr>
          <p:cNvSpPr/>
          <p:nvPr/>
        </p:nvSpPr>
        <p:spPr>
          <a:xfrm>
            <a:off x="13448727" y="2665024"/>
            <a:ext cx="399549" cy="60037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0E8787-6901-1D29-6960-6D3B570A1501}"/>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49EE9-E889-399A-BAF7-BAC0F3C538F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5DDB66E4-7971-3366-2C55-5E7F2CDA79DF}"/>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8" name="Rectangle 17">
            <a:extLst>
              <a:ext uri="{FF2B5EF4-FFF2-40B4-BE49-F238E27FC236}">
                <a16:creationId xmlns:a16="http://schemas.microsoft.com/office/drawing/2014/main" id="{B14063A2-2357-6A4D-0064-ABEED4796E0C}"/>
              </a:ext>
            </a:extLst>
          </p:cNvPr>
          <p:cNvSpPr/>
          <p:nvPr/>
        </p:nvSpPr>
        <p:spPr>
          <a:xfrm rot="5400000">
            <a:off x="8778085" y="-1465524"/>
            <a:ext cx="625406" cy="89361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DD5DCC-7E14-CDA9-D218-298E8442D35C}"/>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8B22856-2CD4-D620-7CDD-258BB8B59233}"/>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Enjoy your new repo!</a:t>
            </a:r>
          </a:p>
        </p:txBody>
      </p:sp>
      <p:pic>
        <p:nvPicPr>
          <p:cNvPr id="2" name="Picture 1">
            <a:extLst>
              <a:ext uri="{FF2B5EF4-FFF2-40B4-BE49-F238E27FC236}">
                <a16:creationId xmlns:a16="http://schemas.microsoft.com/office/drawing/2014/main" id="{443D9E88-B40B-CCFE-47D3-B21B4E7D5531}"/>
              </a:ext>
            </a:extLst>
          </p:cNvPr>
          <p:cNvPicPr>
            <a:picLocks noChangeAspect="1"/>
          </p:cNvPicPr>
          <p:nvPr/>
        </p:nvPicPr>
        <p:blipFill>
          <a:blip r:embed="rId4"/>
          <a:srcRect r="10994"/>
          <a:stretch/>
        </p:blipFill>
        <p:spPr>
          <a:xfrm>
            <a:off x="4594995" y="2640223"/>
            <a:ext cx="9053506" cy="6003627"/>
          </a:xfrm>
          <a:prstGeom prst="rect">
            <a:avLst/>
          </a:prstGeom>
        </p:spPr>
      </p:pic>
      <p:sp>
        <p:nvSpPr>
          <p:cNvPr id="10" name="Right Arrow 9">
            <a:extLst>
              <a:ext uri="{FF2B5EF4-FFF2-40B4-BE49-F238E27FC236}">
                <a16:creationId xmlns:a16="http://schemas.microsoft.com/office/drawing/2014/main" id="{822DDB4A-D04F-E6D8-C5DF-C60174936C97}"/>
              </a:ext>
            </a:extLst>
          </p:cNvPr>
          <p:cNvSpPr/>
          <p:nvPr/>
        </p:nvSpPr>
        <p:spPr>
          <a:xfrm rot="20916895">
            <a:off x="6304913" y="3298817"/>
            <a:ext cx="1597957" cy="231794"/>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0F1A8F9-9D68-76A3-9813-A42AE514BB63}"/>
              </a:ext>
            </a:extLst>
          </p:cNvPr>
          <p:cNvSpPr/>
          <p:nvPr/>
        </p:nvSpPr>
        <p:spPr>
          <a:xfrm rot="20916895">
            <a:off x="6396784" y="3915247"/>
            <a:ext cx="1587749" cy="223179"/>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68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Tree>
    <p:extLst>
      <p:ext uri="{BB962C8B-B14F-4D97-AF65-F5344CB8AC3E}">
        <p14:creationId xmlns:p14="http://schemas.microsoft.com/office/powerpoint/2010/main" val="3806448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32306424-C431-97BB-14E5-EC70B735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54779EC7-91DC-C225-39FA-3B3B058B3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4BB301B-A79A-586C-2EE9-B2998AC8B4B3}"/>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95A2D06-28CA-8792-5BCD-40492D88DC39}"/>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3F31B8D-6AEC-FCF7-F301-7E30E904FD20}"/>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7ADD19-3CAC-F0F3-5B1F-1DC14D3B0830}"/>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DB1D2EE9-05D2-5312-7290-B18D30218839}"/>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78187976-4001-8593-5B9A-78C66A4537FF}"/>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FE55CEF7-0AAF-B018-2E37-21F75041F829}"/>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D9490C4-DFF9-3E08-78B9-AFA4294D031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5361268-4B9E-B979-28D1-C115F47F0655}"/>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5D6546-D60B-EEC9-DF69-B0655D6D2FC6}"/>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D4A0C325-F35E-5BD8-9FE3-0C46CCEEEE44}"/>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C8E5029F-D242-11B6-D100-0D4B48BC5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BD5022-EC45-B19B-6CDF-B96989CC61F2}"/>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77253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a:p>
            <a:pPr marL="342900" indent="-342900" fontAlgn="base">
              <a:spcAft>
                <a:spcPts val="1600"/>
              </a:spcAft>
              <a:buFont typeface="Arial" panose="020B0604020202020204" pitchFamily="34" charset="0"/>
              <a:buChar char="•"/>
            </a:pPr>
            <a:r>
              <a:rPr lang="en-US" sz="2400" b="0" i="0" u="none" strike="noStrike" dirty="0" err="1">
                <a:effectLst/>
              </a:rPr>
              <a:t>Dockerfile</a:t>
            </a:r>
            <a:r>
              <a:rPr lang="en-US" sz="2400" dirty="0"/>
              <a:t>/</a:t>
            </a:r>
            <a:r>
              <a:rPr lang="en-US" sz="2400" b="0" i="0" u="none" strike="noStrike" dirty="0">
                <a:effectLst/>
              </a:rPr>
              <a:t>rstudio_r_4.4.0_seurat_4.4.0.def</a:t>
            </a:r>
            <a:endParaRPr lang="en-US" sz="2400" dirty="0"/>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2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B773A-83A1-FEFB-F12D-CC33BC38188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0FEE9A0-C547-821A-CCDB-062FF4DDF52C}"/>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9FAC3BAC-9772-7B93-5F77-ABA47ADBEDB8}"/>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35D8BA87-336E-F77E-387D-5E10415DC8B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B34962-0F00-71B7-DF17-FCA378EF8D6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5A9122-E28F-A187-CE1A-BF6869FCD8D6}"/>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95D97614-862F-7FFC-8327-3EAE2DE7D435}"/>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94E3806-5020-58E2-EE77-4305DE46B8B2}"/>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BC9F1BD-4760-DCFE-A515-962F7B2C3E94}"/>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B1BE7418-DF39-C522-1A3E-DDDA28EA540C}"/>
              </a:ext>
            </a:extLst>
          </p:cNvPr>
          <p:cNvSpPr txBox="1"/>
          <p:nvPr/>
        </p:nvSpPr>
        <p:spPr>
          <a:xfrm>
            <a:off x="4548725" y="4783482"/>
            <a:ext cx="2660950" cy="307777"/>
          </a:xfrm>
          <a:prstGeom prst="rect">
            <a:avLst/>
          </a:prstGeom>
          <a:noFill/>
        </p:spPr>
        <p:txBody>
          <a:bodyPr wrap="square" rtlCol="0">
            <a:spAutoFit/>
          </a:bodyPr>
          <a:lstStyle/>
          <a:p>
            <a:r>
              <a:rPr lang="en-US" sz="1400" dirty="0">
                <a:solidFill>
                  <a:srgbClr val="D11947"/>
                </a:solidFill>
              </a:rPr>
              <a:t>+ </a:t>
            </a:r>
            <a:r>
              <a:rPr lang="en-US" sz="1400" dirty="0" err="1">
                <a:solidFill>
                  <a:srgbClr val="D11947"/>
                </a:solidFill>
              </a:rPr>
              <a:t>lsf</a:t>
            </a:r>
            <a:r>
              <a:rPr lang="en-US" sz="1400" dirty="0">
                <a:solidFill>
                  <a:srgbClr val="D11947"/>
                </a:solidFill>
              </a:rPr>
              <a:t> script/analysis module</a:t>
            </a:r>
          </a:p>
        </p:txBody>
      </p:sp>
    </p:spTree>
    <p:extLst>
      <p:ext uri="{BB962C8B-B14F-4D97-AF65-F5344CB8AC3E}">
        <p14:creationId xmlns:p14="http://schemas.microsoft.com/office/powerpoint/2010/main" val="267424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15</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AAC42A0-B267-C73C-FAC0-CA4AE71FD938}"/>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pic>
        <p:nvPicPr>
          <p:cNvPr id="8" name="Picture 7">
            <a:extLst>
              <a:ext uri="{FF2B5EF4-FFF2-40B4-BE49-F238E27FC236}">
                <a16:creationId xmlns:a16="http://schemas.microsoft.com/office/drawing/2014/main" id="{00A5D1A2-B2A5-A8C7-E35B-C5235271DC7E}"/>
              </a:ext>
            </a:extLst>
          </p:cNvPr>
          <p:cNvPicPr>
            <a:picLocks noChangeAspect="1"/>
          </p:cNvPicPr>
          <p:nvPr/>
        </p:nvPicPr>
        <p:blipFill>
          <a:blip r:embed="rId4"/>
          <a:srcRect t="1871" r="2646" b="15228"/>
          <a:stretch/>
        </p:blipFill>
        <p:spPr>
          <a:xfrm>
            <a:off x="8381770" y="4711034"/>
            <a:ext cx="9822280" cy="4846320"/>
          </a:xfrm>
          <a:prstGeom prst="rect">
            <a:avLst/>
          </a:prstGeom>
        </p:spPr>
      </p:pic>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10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61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311E50AA-5F8F-9E77-7E9F-81E3D714B4E7}"/>
              </a:ext>
            </a:extLst>
          </p:cNvPr>
          <p:cNvPicPr>
            <a:picLocks noChangeAspect="1"/>
          </p:cNvPicPr>
          <p:nvPr/>
        </p:nvPicPr>
        <p:blipFill>
          <a:blip r:embed="rId5"/>
          <a:srcRect r="43224" b="5284"/>
          <a:stretch/>
        </p:blipFill>
        <p:spPr>
          <a:xfrm>
            <a:off x="8161035" y="2099371"/>
            <a:ext cx="9325706" cy="7551435"/>
          </a:xfrm>
          <a:prstGeom prst="rect">
            <a:avLst/>
          </a:prstGeom>
        </p:spPr>
      </p:pic>
    </p:spTree>
    <p:extLst>
      <p:ext uri="{BB962C8B-B14F-4D97-AF65-F5344CB8AC3E}">
        <p14:creationId xmlns:p14="http://schemas.microsoft.com/office/powerpoint/2010/main" val="936144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19</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a:extLst>
              <a:ext uri="{FF2B5EF4-FFF2-40B4-BE49-F238E27FC236}">
                <a16:creationId xmlns:a16="http://schemas.microsoft.com/office/drawing/2014/main" id="{ED8BBC27-7D45-65E0-8976-89A4E6E7BBBC}"/>
              </a:ext>
            </a:extLst>
          </p:cNvPr>
          <p:cNvPicPr>
            <a:picLocks noChangeAspect="1"/>
          </p:cNvPicPr>
          <p:nvPr/>
        </p:nvPicPr>
        <p:blipFill>
          <a:blip r:embed="rId4"/>
          <a:stretch>
            <a:fillRect/>
          </a:stretch>
        </p:blipFill>
        <p:spPr>
          <a:xfrm>
            <a:off x="4730632" y="2136315"/>
            <a:ext cx="8826735" cy="7447053"/>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27262-6CEC-C0AB-21D5-A4BE2D68CF1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F4FC3BA-EA72-E27A-4A27-DD66FE67798E}"/>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0466D97-5A1E-9F48-EBD6-729ECBF99D7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28B0E52D-60EE-D2F1-8153-9D580A1F1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D1DE66-5B8B-016E-366F-77F7279F0D57}"/>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77E34562-99FA-9AA7-014E-E59FA623C234}"/>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B397D8E3-1EA2-B646-0470-7FF0D1DF276A}"/>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4" name="Rectangle 3">
            <a:extLst>
              <a:ext uri="{FF2B5EF4-FFF2-40B4-BE49-F238E27FC236}">
                <a16:creationId xmlns:a16="http://schemas.microsoft.com/office/drawing/2014/main" id="{8E78C131-8A68-EB3E-BE8C-E013DF4D9DD7}"/>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96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7552-FC4A-7567-AE34-88D9FE51183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99647B9-3599-B7F9-D4CF-7E07575142C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334F71A-A9AF-696D-7E99-C40D4C923D0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67D67E6E-C40A-5823-F42F-F5436A523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438AD3-C72B-D2BF-78A7-9EE6293AC4E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8DCA6C9A-8444-A55B-0B47-A3CB911E9A0C}"/>
              </a:ext>
            </a:extLst>
          </p:cNvPr>
          <p:cNvPicPr>
            <a:picLocks noChangeAspect="1"/>
          </p:cNvPicPr>
          <p:nvPr/>
        </p:nvPicPr>
        <p:blipFill>
          <a:blip r:embed="rId4"/>
          <a:srcRect b="30228"/>
          <a:stretch/>
        </p:blipFill>
        <p:spPr>
          <a:xfrm>
            <a:off x="3514128" y="2522368"/>
            <a:ext cx="11259744" cy="6955400"/>
          </a:xfrm>
          <a:prstGeom prst="rect">
            <a:avLst/>
          </a:prstGeom>
        </p:spPr>
      </p:pic>
    </p:spTree>
    <p:extLst>
      <p:ext uri="{BB962C8B-B14F-4D97-AF65-F5344CB8AC3E}">
        <p14:creationId xmlns:p14="http://schemas.microsoft.com/office/powerpoint/2010/main" val="3640123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B10E7-8AE0-20AA-7343-C56EE0A4BCC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60BF469-34A5-2B99-5EDC-3B9B2201C74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D11F656-AB55-A802-9FFE-A0D8EDD0B03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81C59DFB-7240-48FD-1456-B76439616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AEEA29-FFC4-24A1-6527-F06B66125716}"/>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B04D5392-9DBA-F27E-F514-1C9D3CBE8059}"/>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06572F98-E75D-E031-A586-054CCD9C4C0C}"/>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13" name="Rectangle 12">
            <a:extLst>
              <a:ext uri="{FF2B5EF4-FFF2-40B4-BE49-F238E27FC236}">
                <a16:creationId xmlns:a16="http://schemas.microsoft.com/office/drawing/2014/main" id="{1E6EACF5-78AF-8FD5-818B-CB23167D3E6F}"/>
              </a:ext>
            </a:extLst>
          </p:cNvPr>
          <p:cNvSpPr/>
          <p:nvPr/>
        </p:nvSpPr>
        <p:spPr>
          <a:xfrm>
            <a:off x="866274" y="5143500"/>
            <a:ext cx="17118777" cy="2797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CBD025-7DDC-733A-D57C-B0FA701DD964}"/>
              </a:ext>
            </a:extLst>
          </p:cNvPr>
          <p:cNvSpPr/>
          <p:nvPr/>
        </p:nvSpPr>
        <p:spPr>
          <a:xfrm>
            <a:off x="1525649" y="3128211"/>
            <a:ext cx="16459402" cy="201528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DF5F3E-D06E-3534-C8D7-B941BF32BB0D}"/>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25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59" y="2494240"/>
            <a:ext cx="15726135" cy="461665"/>
          </a:xfrm>
          <a:prstGeom prst="rect">
            <a:avLst/>
          </a:prstGeom>
          <a:noFill/>
        </p:spPr>
        <p:txBody>
          <a:bodyPr wrap="square">
            <a:spAutoFit/>
          </a:bodyPr>
          <a:lstStyle/>
          <a:p>
            <a:r>
              <a:rPr lang="en-US" sz="2400" dirty="0"/>
              <a:t>description="Pipeline for </a:t>
            </a:r>
            <a:r>
              <a:rPr lang="en-US" sz="2400" dirty="0" err="1"/>
              <a:t>FastQC</a:t>
            </a:r>
            <a:r>
              <a:rPr lang="en-US" sz="2400" dirty="0"/>
              <a:t> quality control tool for high throughput sequence data analysis.", required=True</a:t>
            </a:r>
          </a:p>
        </p:txBody>
      </p:sp>
      <p:pic>
        <p:nvPicPr>
          <p:cNvPr id="5" name="Picture 4" descr="A screenshot of a computer&#10;&#10;Description automatically generated">
            <a:extLst>
              <a:ext uri="{FF2B5EF4-FFF2-40B4-BE49-F238E27FC236}">
                <a16:creationId xmlns:a16="http://schemas.microsoft.com/office/drawing/2014/main" id="{292B3199-662C-6045-76B2-6F10CECA1FDF}"/>
              </a:ext>
            </a:extLst>
          </p:cNvPr>
          <p:cNvPicPr>
            <a:picLocks noChangeAspect="1"/>
          </p:cNvPicPr>
          <p:nvPr/>
        </p:nvPicPr>
        <p:blipFill>
          <a:blip r:embed="rId4"/>
          <a:srcRect b="46263"/>
          <a:stretch/>
        </p:blipFill>
        <p:spPr>
          <a:xfrm>
            <a:off x="1486183" y="3739144"/>
            <a:ext cx="15949578" cy="3867444"/>
          </a:xfrm>
          <a:prstGeom prst="rect">
            <a:avLst/>
          </a:prstGeom>
        </p:spPr>
      </p:pic>
      <p:sp>
        <p:nvSpPr>
          <p:cNvPr id="6" name="Rounded Rectangle 5">
            <a:extLst>
              <a:ext uri="{FF2B5EF4-FFF2-40B4-BE49-F238E27FC236}">
                <a16:creationId xmlns:a16="http://schemas.microsoft.com/office/drawing/2014/main" id="{E131FAAD-76CC-B1CE-2FC9-FE0AC51F0FCA}"/>
              </a:ext>
            </a:extLst>
          </p:cNvPr>
          <p:cNvSpPr/>
          <p:nvPr/>
        </p:nvSpPr>
        <p:spPr>
          <a:xfrm flipV="1">
            <a:off x="7000636" y="5143498"/>
            <a:ext cx="1686164" cy="328614"/>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F7666EE-E4BB-077B-6404-BFF06893BE15}"/>
              </a:ext>
            </a:extLst>
          </p:cNvPr>
          <p:cNvSpPr/>
          <p:nvPr/>
        </p:nvSpPr>
        <p:spPr>
          <a:xfrm flipV="1">
            <a:off x="7000636" y="6197671"/>
            <a:ext cx="2900602" cy="328614"/>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2099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A25825-2FCB-5ACC-F9FD-0225CE3C4A72}"/>
              </a:ext>
            </a:extLst>
          </p:cNvPr>
          <p:cNvPicPr>
            <a:picLocks noChangeAspect="1"/>
          </p:cNvPicPr>
          <p:nvPr/>
        </p:nvPicPr>
        <p:blipFill>
          <a:blip r:embed="rId4"/>
          <a:stretch>
            <a:fillRect/>
          </a:stretch>
        </p:blipFill>
        <p:spPr>
          <a:xfrm>
            <a:off x="1387642" y="3274313"/>
            <a:ext cx="7772400" cy="5171057"/>
          </a:xfrm>
          <a:prstGeom prst="rect">
            <a:avLst/>
          </a:prstGeom>
        </p:spPr>
      </p:pic>
    </p:spTree>
    <p:extLst>
      <p:ext uri="{BB962C8B-B14F-4D97-AF65-F5344CB8AC3E}">
        <p14:creationId xmlns:p14="http://schemas.microsoft.com/office/powerpoint/2010/main" val="2871531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C2A1-D2CB-191A-118A-FEBE6A317A4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C3DD2A-5308-B38B-19A1-4DF25FA4B28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 and `</a:t>
            </a:r>
            <a:r>
              <a:rPr lang="en-US" sz="3600" dirty="0" err="1"/>
              <a:t>lsf-script.txt</a:t>
            </a:r>
            <a:r>
              <a:rPr lang="en-US" sz="3600" dirty="0"/>
              <a:t>`</a:t>
            </a:r>
          </a:p>
        </p:txBody>
      </p:sp>
      <p:sp>
        <p:nvSpPr>
          <p:cNvPr id="12" name="Slide Number Placeholder 3">
            <a:extLst>
              <a:ext uri="{FF2B5EF4-FFF2-40B4-BE49-F238E27FC236}">
                <a16:creationId xmlns:a16="http://schemas.microsoft.com/office/drawing/2014/main" id="{4CD807DD-2BF9-E26F-22A4-AA1AFD9E12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5B60B30C-0C88-22EF-1870-056F605CD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F6ADC9-7BCD-CE44-0D5F-333755589F79}"/>
              </a:ext>
            </a:extLst>
          </p:cNvPr>
          <p:cNvPicPr>
            <a:picLocks noChangeAspect="1"/>
          </p:cNvPicPr>
          <p:nvPr/>
        </p:nvPicPr>
        <p:blipFill>
          <a:blip r:embed="rId4"/>
          <a:stretch>
            <a:fillRect/>
          </a:stretch>
        </p:blipFill>
        <p:spPr>
          <a:xfrm>
            <a:off x="1387642" y="3274313"/>
            <a:ext cx="7772400" cy="51710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45E0E6B-84A8-CE9D-1B61-C17D0CC21A42}"/>
              </a:ext>
            </a:extLst>
          </p:cNvPr>
          <p:cNvPicPr>
            <a:picLocks noChangeAspect="1"/>
          </p:cNvPicPr>
          <p:nvPr/>
        </p:nvPicPr>
        <p:blipFill>
          <a:blip r:embed="rId5"/>
          <a:stretch>
            <a:fillRect/>
          </a:stretch>
        </p:blipFill>
        <p:spPr>
          <a:xfrm>
            <a:off x="9559424" y="3274313"/>
            <a:ext cx="7772400" cy="5171057"/>
          </a:xfrm>
          <a:prstGeom prst="rect">
            <a:avLst/>
          </a:prstGeom>
        </p:spPr>
      </p:pic>
    </p:spTree>
    <p:extLst>
      <p:ext uri="{BB962C8B-B14F-4D97-AF65-F5344CB8AC3E}">
        <p14:creationId xmlns:p14="http://schemas.microsoft.com/office/powerpoint/2010/main" val="2957033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E7BC-99E7-DB2F-9C33-C3ECDB142E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0126B38-5D22-FCFD-A777-DA32F061FFD7}"/>
              </a:ext>
            </a:extLst>
          </p:cNvPr>
          <p:cNvSpPr>
            <a:spLocks noGrp="1"/>
          </p:cNvSpPr>
          <p:nvPr>
            <p:ph type="title"/>
          </p:nvPr>
        </p:nvSpPr>
        <p:spPr>
          <a:xfrm>
            <a:off x="685800" y="548641"/>
            <a:ext cx="16878300" cy="1402990"/>
          </a:xfrm>
        </p:spPr>
        <p:txBody>
          <a:bodyPr/>
          <a:lstStyle/>
          <a:p>
            <a:r>
              <a:rPr lang="en-US" sz="3600" dirty="0" err="1"/>
              <a:t>README.md</a:t>
            </a:r>
            <a:endParaRPr lang="en-US" sz="3600" dirty="0"/>
          </a:p>
        </p:txBody>
      </p:sp>
      <p:sp>
        <p:nvSpPr>
          <p:cNvPr id="12" name="Slide Number Placeholder 3">
            <a:extLst>
              <a:ext uri="{FF2B5EF4-FFF2-40B4-BE49-F238E27FC236}">
                <a16:creationId xmlns:a16="http://schemas.microsoft.com/office/drawing/2014/main" id="{CFAD0253-84FA-2936-DCAF-32B6BB5EF14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43001407-2C64-DCED-FCE4-633557A3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 program&#10;&#10;Description automatically generated">
            <a:extLst>
              <a:ext uri="{FF2B5EF4-FFF2-40B4-BE49-F238E27FC236}">
                <a16:creationId xmlns:a16="http://schemas.microsoft.com/office/drawing/2014/main" id="{279E5AB2-89F6-810D-D8EF-E5B4B96A206C}"/>
              </a:ext>
            </a:extLst>
          </p:cNvPr>
          <p:cNvPicPr>
            <a:picLocks noChangeAspect="1"/>
          </p:cNvPicPr>
          <p:nvPr/>
        </p:nvPicPr>
        <p:blipFill>
          <a:blip r:embed="rId4"/>
          <a:stretch>
            <a:fillRect/>
          </a:stretch>
        </p:blipFill>
        <p:spPr>
          <a:xfrm>
            <a:off x="5238750" y="2079967"/>
            <a:ext cx="7772400" cy="7490069"/>
          </a:xfrm>
          <a:prstGeom prst="rect">
            <a:avLst/>
          </a:prstGeom>
        </p:spPr>
      </p:pic>
    </p:spTree>
    <p:extLst>
      <p:ext uri="{BB962C8B-B14F-4D97-AF65-F5344CB8AC3E}">
        <p14:creationId xmlns:p14="http://schemas.microsoft.com/office/powerpoint/2010/main" val="1718546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D9CA9-C4FF-A984-B043-FC5172A86C8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8A06F55-1840-636E-1AB9-4EFAE61145F5}"/>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AC626E9A-74A1-5521-6B24-83E532A76F4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C87229CF-5E3E-8E0E-C065-EFAFD2E8A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64B67967-1DBE-111A-555D-FE52E7DC3D32}"/>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8EBBF4D1-9224-7D17-EE03-A36BBF92D3EB}"/>
              </a:ext>
            </a:extLst>
          </p:cNvPr>
          <p:cNvSpPr txBox="1"/>
          <p:nvPr/>
        </p:nvSpPr>
        <p:spPr>
          <a:xfrm>
            <a:off x="1150160" y="2494240"/>
            <a:ext cx="12680140" cy="830997"/>
          </a:xfrm>
          <a:prstGeom prst="rect">
            <a:avLst/>
          </a:prstGeom>
          <a:noFill/>
        </p:spPr>
        <p:txBody>
          <a:bodyPr wrap="square">
            <a:spAutoFit/>
          </a:bodyPr>
          <a:lstStyle/>
          <a:p>
            <a:pPr marL="342900" indent="-342900">
              <a:buFont typeface="Arial" panose="020B0604020202020204" pitchFamily="34" charset="0"/>
              <a:buChar char="•"/>
            </a:pPr>
            <a:r>
              <a:rPr lang="en-US" sz="2400" dirty="0" err="1"/>
              <a:t>FastQC</a:t>
            </a:r>
            <a:endParaRPr lang="en-US" sz="2400" dirty="0"/>
          </a:p>
          <a:p>
            <a:pPr marL="342900" indent="-342900">
              <a:buFont typeface="Arial" panose="020B0604020202020204" pitchFamily="34" charset="0"/>
              <a:buChar char="•"/>
            </a:pPr>
            <a:r>
              <a:rPr lang="en-US" sz="2400" dirty="0" err="1"/>
              <a:t>multiqc</a:t>
            </a:r>
            <a:endParaRPr lang="en-US" sz="2400" dirty="0"/>
          </a:p>
        </p:txBody>
      </p:sp>
    </p:spTree>
    <p:extLst>
      <p:ext uri="{BB962C8B-B14F-4D97-AF65-F5344CB8AC3E}">
        <p14:creationId xmlns:p14="http://schemas.microsoft.com/office/powerpoint/2010/main" val="3088186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75435-18EE-7A5D-9B96-5D5AF9EEEC2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CD820BA-F35B-D97F-C19C-6E1CA67764DB}"/>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A87FBD9E-1D58-45D1-441F-905C19B8782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D662026A-3601-72A3-4189-B759D96B5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C8CA987B-981C-6760-0283-FC68B3D36A6E}"/>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06973D18-B836-AF4F-09C1-A48E0BFE1F5F}"/>
              </a:ext>
            </a:extLst>
          </p:cNvPr>
          <p:cNvSpPr txBox="1"/>
          <p:nvPr/>
        </p:nvSpPr>
        <p:spPr>
          <a:xfrm>
            <a:off x="1150160" y="2494240"/>
            <a:ext cx="12680140" cy="830997"/>
          </a:xfrm>
          <a:prstGeom prst="rect">
            <a:avLst/>
          </a:prstGeom>
          <a:noFill/>
        </p:spPr>
        <p:txBody>
          <a:bodyPr wrap="square">
            <a:spAutoFit/>
          </a:bodyPr>
          <a:lstStyle/>
          <a:p>
            <a:pPr marL="342900" indent="-342900">
              <a:buFont typeface="Arial" panose="020B0604020202020204" pitchFamily="34" charset="0"/>
              <a:buChar char="•"/>
            </a:pPr>
            <a:r>
              <a:rPr lang="en-US" sz="2400" dirty="0" err="1"/>
              <a:t>FastQC</a:t>
            </a:r>
            <a:endParaRPr lang="en-US" sz="2400" dirty="0"/>
          </a:p>
          <a:p>
            <a:pPr marL="342900" indent="-342900">
              <a:buFont typeface="Arial" panose="020B0604020202020204" pitchFamily="34" charset="0"/>
              <a:buChar char="•"/>
            </a:pPr>
            <a:r>
              <a:rPr lang="en-US" sz="2400" dirty="0" err="1"/>
              <a:t>multiqc</a:t>
            </a:r>
            <a:endParaRPr lang="en-US" sz="2400" dirty="0"/>
          </a:p>
        </p:txBody>
      </p:sp>
      <p:pic>
        <p:nvPicPr>
          <p:cNvPr id="5" name="Picture 2" descr="Demo Royalty-Free Images, Stock Photos &amp; Pictures | Shutterstock">
            <a:extLst>
              <a:ext uri="{FF2B5EF4-FFF2-40B4-BE49-F238E27FC236}">
                <a16:creationId xmlns:a16="http://schemas.microsoft.com/office/drawing/2014/main" id="{69B7F459-B8D7-EC89-7298-72B960C9F5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657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699C26-D761-3D72-B01A-17738D598CD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422ACF-37E0-ACC5-86E2-6DC0684BB50B}"/>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F59E3A9-0B24-1E25-6CC7-5687A94E8B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3BEE24ED-E4EA-E80C-1B9A-963FBA9F5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437406FF-7E4F-9354-8EC4-A03102460D76}"/>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C4ABA736-A94C-6285-227B-61E27438DE24}"/>
              </a:ext>
            </a:extLst>
          </p:cNvPr>
          <p:cNvSpPr txBox="1"/>
          <p:nvPr/>
        </p:nvSpPr>
        <p:spPr>
          <a:xfrm>
            <a:off x="1150160" y="2494240"/>
            <a:ext cx="12680140" cy="830997"/>
          </a:xfrm>
          <a:prstGeom prst="rect">
            <a:avLst/>
          </a:prstGeom>
          <a:noFill/>
        </p:spPr>
        <p:txBody>
          <a:bodyPr wrap="square">
            <a:spAutoFit/>
          </a:bodyPr>
          <a:lstStyle/>
          <a:p>
            <a:pPr marL="342900" indent="-342900">
              <a:buFont typeface="Arial" panose="020B0604020202020204" pitchFamily="34" charset="0"/>
              <a:buChar char="•"/>
            </a:pPr>
            <a:r>
              <a:rPr lang="en-US" sz="2400" dirty="0" err="1"/>
              <a:t>FastQC</a:t>
            </a:r>
            <a:endParaRPr lang="en-US" sz="2400" dirty="0"/>
          </a:p>
          <a:p>
            <a:pPr marL="342900" indent="-342900">
              <a:buFont typeface="Arial" panose="020B0604020202020204" pitchFamily="34" charset="0"/>
              <a:buChar char="•"/>
            </a:pPr>
            <a:r>
              <a:rPr lang="en-US" sz="2400" dirty="0" err="1"/>
              <a:t>multiqc</a:t>
            </a:r>
            <a:endParaRPr lang="en-US" sz="2400" dirty="0"/>
          </a:p>
        </p:txBody>
      </p:sp>
      <p:pic>
        <p:nvPicPr>
          <p:cNvPr id="1026" name="Picture 2" descr="Demo - Free computer icons">
            <a:extLst>
              <a:ext uri="{FF2B5EF4-FFF2-40B4-BE49-F238E27FC236}">
                <a16:creationId xmlns:a16="http://schemas.microsoft.com/office/drawing/2014/main" id="{35920824-6FF6-C4FD-3C43-3CC644367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9100" y="6433121"/>
            <a:ext cx="3174747" cy="31747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mo - Free computer icons">
            <a:extLst>
              <a:ext uri="{FF2B5EF4-FFF2-40B4-BE49-F238E27FC236}">
                <a16:creationId xmlns:a16="http://schemas.microsoft.com/office/drawing/2014/main" id="{94FE40EF-A407-C776-7C5D-5646B6ABC5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8218" y="64110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mo - Free computer icons">
            <a:extLst>
              <a:ext uri="{FF2B5EF4-FFF2-40B4-BE49-F238E27FC236}">
                <a16:creationId xmlns:a16="http://schemas.microsoft.com/office/drawing/2014/main" id="{EC77EF29-C039-5291-A6F2-741296EB5A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578" y="5836838"/>
            <a:ext cx="4005949" cy="400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233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F7849F-099D-D46B-330D-C44654C5DED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92C912-60AF-AAF1-AF94-8725AFC97652}"/>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BFC3D3B-0392-CB8E-51DE-8BAF268210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4E5429D3-6CC6-0419-A7E1-FE09FB3AB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5440B8E-4922-7C12-C0E5-8D535F89F878}"/>
              </a:ext>
            </a:extLst>
          </p:cNvPr>
          <p:cNvPicPr>
            <a:picLocks noChangeAspect="1"/>
          </p:cNvPicPr>
          <p:nvPr/>
        </p:nvPicPr>
        <p:blipFill>
          <a:blip r:embed="rId4"/>
          <a:srcRect l="657" r="2461"/>
          <a:stretch/>
        </p:blipFill>
        <p:spPr>
          <a:xfrm>
            <a:off x="1593033" y="2414827"/>
            <a:ext cx="15101933" cy="7097882"/>
          </a:xfrm>
          <a:prstGeom prst="rect">
            <a:avLst/>
          </a:prstGeom>
        </p:spPr>
      </p:pic>
      <p:sp>
        <p:nvSpPr>
          <p:cNvPr id="13" name="Rectangle 12">
            <a:extLst>
              <a:ext uri="{FF2B5EF4-FFF2-40B4-BE49-F238E27FC236}">
                <a16:creationId xmlns:a16="http://schemas.microsoft.com/office/drawing/2014/main" id="{B71FFCFE-6292-6F90-68A9-D7AA4E842145}"/>
              </a:ext>
            </a:extLst>
          </p:cNvPr>
          <p:cNvSpPr/>
          <p:nvPr/>
        </p:nvSpPr>
        <p:spPr>
          <a:xfrm>
            <a:off x="7138219" y="3775586"/>
            <a:ext cx="7197213" cy="280219"/>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117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A3B016-CF58-61E0-3019-6364FA5ED41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226101A-B939-9E54-7CE5-2ADB2261E6E8}"/>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D24170D6-C62F-5EDD-75A8-3E40C3851E1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A3C0FC31-3116-216E-6A71-D94DDB356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197425D8-3F2E-F231-5238-94CA71D7B0D0}"/>
              </a:ext>
            </a:extLst>
          </p:cNvPr>
          <p:cNvPicPr>
            <a:picLocks noChangeAspect="1"/>
          </p:cNvPicPr>
          <p:nvPr/>
        </p:nvPicPr>
        <p:blipFill>
          <a:blip r:embed="rId4"/>
          <a:srcRect l="393" r="1521"/>
          <a:stretch/>
        </p:blipFill>
        <p:spPr>
          <a:xfrm>
            <a:off x="1600200" y="2513953"/>
            <a:ext cx="15087600" cy="7004008"/>
          </a:xfrm>
          <a:prstGeom prst="rect">
            <a:avLst/>
          </a:prstGeom>
        </p:spPr>
      </p:pic>
    </p:spTree>
    <p:extLst>
      <p:ext uri="{BB962C8B-B14F-4D97-AF65-F5344CB8AC3E}">
        <p14:creationId xmlns:p14="http://schemas.microsoft.com/office/powerpoint/2010/main" val="976711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987733" y="2349925"/>
            <a:ext cx="16576366" cy="577850"/>
          </a:xfrm>
          <a:prstGeom prst="rect">
            <a:avLst/>
          </a:prstGeom>
          <a:noFill/>
        </p:spPr>
        <p:txBody>
          <a:bodyPr wrap="square">
            <a:spAutoFit/>
          </a:bodyPr>
          <a:lstStyle/>
          <a:p>
            <a:pPr lvl="1">
              <a:lnSpc>
                <a:spcPct val="150000"/>
              </a:lnSpc>
            </a:pPr>
            <a:r>
              <a:rPr lang="en-US" sz="2400" dirty="0"/>
              <a:t>description="Pipeline for running and summarizing Cell Ranger count for single or multiple libraries.", required=True</a:t>
            </a:r>
          </a:p>
        </p:txBody>
      </p:sp>
      <p:pic>
        <p:nvPicPr>
          <p:cNvPr id="4" name="Picture 3" descr="A screenshot of a computer&#10;&#10;Description automatically generated">
            <a:extLst>
              <a:ext uri="{FF2B5EF4-FFF2-40B4-BE49-F238E27FC236}">
                <a16:creationId xmlns:a16="http://schemas.microsoft.com/office/drawing/2014/main" id="{1EE9D0BD-0BF4-9C45-C1A6-9C536BA3D677}"/>
              </a:ext>
            </a:extLst>
          </p:cNvPr>
          <p:cNvPicPr>
            <a:picLocks noChangeAspect="1"/>
          </p:cNvPicPr>
          <p:nvPr/>
        </p:nvPicPr>
        <p:blipFill>
          <a:blip r:embed="rId4"/>
          <a:stretch>
            <a:fillRect/>
          </a:stretch>
        </p:blipFill>
        <p:spPr>
          <a:xfrm>
            <a:off x="3668661" y="3326070"/>
            <a:ext cx="10500852" cy="6188002"/>
          </a:xfrm>
          <a:prstGeom prst="rect">
            <a:avLst/>
          </a:prstGeom>
        </p:spPr>
      </p:pic>
      <p:sp>
        <p:nvSpPr>
          <p:cNvPr id="3" name="Rounded Rectangle 2">
            <a:extLst>
              <a:ext uri="{FF2B5EF4-FFF2-40B4-BE49-F238E27FC236}">
                <a16:creationId xmlns:a16="http://schemas.microsoft.com/office/drawing/2014/main" id="{BCACD1D8-A2C1-4D7B-1F34-996D76C586C0}"/>
              </a:ext>
            </a:extLst>
          </p:cNvPr>
          <p:cNvSpPr/>
          <p:nvPr/>
        </p:nvSpPr>
        <p:spPr>
          <a:xfrm flipV="1">
            <a:off x="11586922" y="7043737"/>
            <a:ext cx="2300527" cy="3000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441EB58-4D50-413D-D81F-192CEB54F956}"/>
              </a:ext>
            </a:extLst>
          </p:cNvPr>
          <p:cNvSpPr/>
          <p:nvPr/>
        </p:nvSpPr>
        <p:spPr>
          <a:xfrm flipV="1">
            <a:off x="11586922" y="9010649"/>
            <a:ext cx="2300527" cy="3000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D247064-9B32-8822-B171-8BD7444B9150}"/>
              </a:ext>
            </a:extLst>
          </p:cNvPr>
          <p:cNvSpPr/>
          <p:nvPr/>
        </p:nvSpPr>
        <p:spPr>
          <a:xfrm flipV="1">
            <a:off x="11586921" y="5143499"/>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9F2E22B-D117-22BD-D101-C685FB1F0CF9}"/>
              </a:ext>
            </a:extLst>
          </p:cNvPr>
          <p:cNvSpPr/>
          <p:nvPr/>
        </p:nvSpPr>
        <p:spPr>
          <a:xfrm flipV="1">
            <a:off x="11572632" y="595788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678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504D6-900A-29E1-7D3F-410B0DAEFE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EB0B1B3-24F3-56CA-3FBF-D9EF7C9923D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3F2C861-128F-4D34-9497-77689F60439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pic>
        <p:nvPicPr>
          <p:cNvPr id="2" name="Picture 2" descr="ScRNASeqSnap repository logo">
            <a:extLst>
              <a:ext uri="{FF2B5EF4-FFF2-40B4-BE49-F238E27FC236}">
                <a16:creationId xmlns:a16="http://schemas.microsoft.com/office/drawing/2014/main" id="{E485232B-AD02-5097-EE63-3BB50675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4EC90CCD-2634-AB13-5C2B-2BEBF189A99D}"/>
              </a:ext>
            </a:extLst>
          </p:cNvPr>
          <p:cNvPicPr>
            <a:picLocks noChangeAspect="1"/>
          </p:cNvPicPr>
          <p:nvPr/>
        </p:nvPicPr>
        <p:blipFill>
          <a:blip r:embed="rId4"/>
          <a:stretch>
            <a:fillRect/>
          </a:stretch>
        </p:blipFill>
        <p:spPr>
          <a:xfrm>
            <a:off x="4347053" y="2180231"/>
            <a:ext cx="9593894" cy="7437611"/>
          </a:xfrm>
          <a:prstGeom prst="rect">
            <a:avLst/>
          </a:prstGeom>
        </p:spPr>
      </p:pic>
    </p:spTree>
    <p:extLst>
      <p:ext uri="{BB962C8B-B14F-4D97-AF65-F5344CB8AC3E}">
        <p14:creationId xmlns:p14="http://schemas.microsoft.com/office/powerpoint/2010/main" val="135583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741F-2DF9-13C4-1E89-D0CA47BC95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09E01A-F3C7-58BF-ADE2-3539042D664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19185A16-3822-9DCF-13CC-9BD477B500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2" name="Picture 2" descr="ScRNASeqSnap repository logo">
            <a:extLst>
              <a:ext uri="{FF2B5EF4-FFF2-40B4-BE49-F238E27FC236}">
                <a16:creationId xmlns:a16="http://schemas.microsoft.com/office/drawing/2014/main" id="{9ED2DFB8-0073-CCAC-EEB9-6B051FC59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163B78BA-E62F-F14B-818C-5A16F632FB2D}"/>
              </a:ext>
            </a:extLst>
          </p:cNvPr>
          <p:cNvPicPr>
            <a:picLocks noChangeAspect="1"/>
          </p:cNvPicPr>
          <p:nvPr/>
        </p:nvPicPr>
        <p:blipFill>
          <a:blip r:embed="rId4"/>
          <a:stretch>
            <a:fillRect/>
          </a:stretch>
        </p:blipFill>
        <p:spPr>
          <a:xfrm>
            <a:off x="823932" y="2921644"/>
            <a:ext cx="16640135" cy="5672018"/>
          </a:xfrm>
          <a:prstGeom prst="rect">
            <a:avLst/>
          </a:prstGeom>
        </p:spPr>
      </p:pic>
    </p:spTree>
    <p:extLst>
      <p:ext uri="{BB962C8B-B14F-4D97-AF65-F5344CB8AC3E}">
        <p14:creationId xmlns:p14="http://schemas.microsoft.com/office/powerpoint/2010/main" val="2954089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F50AB-AA2D-0D60-A384-47163926ACA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DC6FA96-E88D-5C29-1B93-386D6BBA86F7}"/>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BA857E0A-945A-EB65-4A97-0156E713928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36</a:t>
            </a:fld>
            <a:endParaRPr lang="en-US"/>
          </a:p>
        </p:txBody>
      </p:sp>
      <p:pic>
        <p:nvPicPr>
          <p:cNvPr id="2" name="Picture 2" descr="ScRNASeqSnap repository logo">
            <a:extLst>
              <a:ext uri="{FF2B5EF4-FFF2-40B4-BE49-F238E27FC236}">
                <a16:creationId xmlns:a16="http://schemas.microsoft.com/office/drawing/2014/main" id="{0F6FBB84-9D74-8DFA-9256-FC8A26F62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5A55846A-571E-56F6-DE15-C56B51D27A93}"/>
              </a:ext>
            </a:extLst>
          </p:cNvPr>
          <p:cNvPicPr>
            <a:picLocks noChangeAspect="1"/>
          </p:cNvPicPr>
          <p:nvPr/>
        </p:nvPicPr>
        <p:blipFill>
          <a:blip r:embed="rId4"/>
          <a:stretch>
            <a:fillRect/>
          </a:stretch>
        </p:blipFill>
        <p:spPr>
          <a:xfrm>
            <a:off x="2074193" y="3031429"/>
            <a:ext cx="14868430" cy="5656825"/>
          </a:xfrm>
          <a:prstGeom prst="rect">
            <a:avLst/>
          </a:prstGeom>
        </p:spPr>
      </p:pic>
    </p:spTree>
    <p:extLst>
      <p:ext uri="{BB962C8B-B14F-4D97-AF65-F5344CB8AC3E}">
        <p14:creationId xmlns:p14="http://schemas.microsoft.com/office/powerpoint/2010/main" val="839756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45B49-1D93-4448-11F0-BBCA66A30D9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8E0A33-851C-DAF5-673C-AB191EFF760D}"/>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42F926E3-B6F1-1C95-15AF-4EF341B7328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37</a:t>
            </a:fld>
            <a:endParaRPr lang="en-US"/>
          </a:p>
        </p:txBody>
      </p:sp>
      <p:pic>
        <p:nvPicPr>
          <p:cNvPr id="2" name="Picture 2" descr="ScRNASeqSnap repository logo">
            <a:extLst>
              <a:ext uri="{FF2B5EF4-FFF2-40B4-BE49-F238E27FC236}">
                <a16:creationId xmlns:a16="http://schemas.microsoft.com/office/drawing/2014/main" id="{57CA00C5-1FBB-D187-16BE-90EBF31B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C315350-73A6-5038-C31D-7B6043ED1C23}"/>
              </a:ext>
            </a:extLst>
          </p:cNvPr>
          <p:cNvPicPr>
            <a:picLocks noChangeAspect="1"/>
          </p:cNvPicPr>
          <p:nvPr/>
        </p:nvPicPr>
        <p:blipFill>
          <a:blip r:embed="rId4"/>
          <a:stretch>
            <a:fillRect/>
          </a:stretch>
        </p:blipFill>
        <p:spPr>
          <a:xfrm>
            <a:off x="2074193" y="3031429"/>
            <a:ext cx="14868430" cy="5656825"/>
          </a:xfrm>
          <a:prstGeom prst="rect">
            <a:avLst/>
          </a:prstGeom>
        </p:spPr>
      </p:pic>
      <p:pic>
        <p:nvPicPr>
          <p:cNvPr id="3074" name="Picture 2" descr="Demo Royalty-Free Images, Stock Photos &amp; Pictures | Shutterstock">
            <a:extLst>
              <a:ext uri="{FF2B5EF4-FFF2-40B4-BE49-F238E27FC236}">
                <a16:creationId xmlns:a16="http://schemas.microsoft.com/office/drawing/2014/main" id="{5BD15E00-0250-D12D-A44F-029D0C35786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966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90212B-E06B-7624-FDE5-1416B99494D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01E7FAD-B567-C2DE-237C-E10D482D6F64}"/>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200F96A5-F6E5-5F7A-6EFD-7CF7D57C4C2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38</a:t>
            </a:fld>
            <a:endParaRPr lang="en-US"/>
          </a:p>
        </p:txBody>
      </p:sp>
      <p:pic>
        <p:nvPicPr>
          <p:cNvPr id="2" name="Picture 2" descr="ScRNASeqSnap repository logo">
            <a:extLst>
              <a:ext uri="{FF2B5EF4-FFF2-40B4-BE49-F238E27FC236}">
                <a16:creationId xmlns:a16="http://schemas.microsoft.com/office/drawing/2014/main" id="{A4225C88-72B7-20AF-8A15-5E6BE6167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DC6B4C54-618E-7172-80CD-62623119ED22}"/>
              </a:ext>
            </a:extLst>
          </p:cNvPr>
          <p:cNvPicPr>
            <a:picLocks noChangeAspect="1"/>
          </p:cNvPicPr>
          <p:nvPr/>
        </p:nvPicPr>
        <p:blipFill>
          <a:blip r:embed="rId4"/>
          <a:srcRect l="802" r="2249" b="19724"/>
          <a:stretch/>
        </p:blipFill>
        <p:spPr>
          <a:xfrm>
            <a:off x="383142" y="3067664"/>
            <a:ext cx="17728864" cy="4376583"/>
          </a:xfrm>
          <a:prstGeom prst="rect">
            <a:avLst/>
          </a:prstGeom>
        </p:spPr>
      </p:pic>
    </p:spTree>
    <p:extLst>
      <p:ext uri="{BB962C8B-B14F-4D97-AF65-F5344CB8AC3E}">
        <p14:creationId xmlns:p14="http://schemas.microsoft.com/office/powerpoint/2010/main" val="4118564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39</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856F737D-6925-6FD6-D182-6ECAD9BBDB34}"/>
              </a:ext>
            </a:extLst>
          </p:cNvPr>
          <p:cNvSpPr/>
          <p:nvPr/>
        </p:nvSpPr>
        <p:spPr>
          <a:xfrm flipV="1">
            <a:off x="8965032" y="4903304"/>
            <a:ext cx="1186133" cy="240196"/>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C612F72A-18F0-4D87-CA72-6D85662E8323}"/>
              </a:ext>
            </a:extLst>
          </p:cNvPr>
          <p:cNvPicPr>
            <a:picLocks noChangeAspect="1"/>
          </p:cNvPicPr>
          <p:nvPr/>
        </p:nvPicPr>
        <p:blipFill>
          <a:blip r:embed="rId4"/>
          <a:srcRect t="4622"/>
          <a:stretch/>
        </p:blipFill>
        <p:spPr>
          <a:xfrm>
            <a:off x="6208295" y="3183671"/>
            <a:ext cx="7001855" cy="6215194"/>
          </a:xfrm>
          <a:prstGeom prst="rect">
            <a:avLst/>
          </a:prstGeom>
        </p:spPr>
      </p:pic>
      <p:sp>
        <p:nvSpPr>
          <p:cNvPr id="15" name="Rectangle 14">
            <a:extLst>
              <a:ext uri="{FF2B5EF4-FFF2-40B4-BE49-F238E27FC236}">
                <a16:creationId xmlns:a16="http://schemas.microsoft.com/office/drawing/2014/main" id="{7BB9FE54-725D-2244-3EF4-17306FB4BD4E}"/>
              </a:ext>
            </a:extLst>
          </p:cNvPr>
          <p:cNvSpPr/>
          <p:nvPr/>
        </p:nvSpPr>
        <p:spPr>
          <a:xfrm>
            <a:off x="9558098" y="8576510"/>
            <a:ext cx="2133600" cy="190499"/>
          </a:xfrm>
          <a:prstGeom prst="rect">
            <a:avLst/>
          </a:prstGeom>
          <a:solidFill>
            <a:srgbClr val="25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3E0883-6CB8-42BA-AD4F-C436B5E220AA}"/>
              </a:ext>
            </a:extLst>
          </p:cNvPr>
          <p:cNvSpPr txBox="1"/>
          <p:nvPr/>
        </p:nvSpPr>
        <p:spPr>
          <a:xfrm>
            <a:off x="1271337" y="2534400"/>
            <a:ext cx="14995357" cy="461665"/>
          </a:xfrm>
          <a:prstGeom prst="rect">
            <a:avLst/>
          </a:prstGeom>
          <a:noFill/>
        </p:spPr>
        <p:txBody>
          <a:bodyPr wrap="square">
            <a:spAutoFit/>
          </a:bodyPr>
          <a:lstStyle/>
          <a:p>
            <a:r>
              <a:rPr lang="en-US" sz="2400" dirty="0"/>
              <a:t>description="Pipeline for estimating QC metrics and filtering low quality cells.", required=True</a:t>
            </a:r>
          </a:p>
        </p:txBody>
      </p:sp>
      <p:sp>
        <p:nvSpPr>
          <p:cNvPr id="6" name="Rounded Rectangle 5">
            <a:extLst>
              <a:ext uri="{FF2B5EF4-FFF2-40B4-BE49-F238E27FC236}">
                <a16:creationId xmlns:a16="http://schemas.microsoft.com/office/drawing/2014/main" id="{9E66A05C-D217-3B80-ED7D-3D6584FC4F18}"/>
              </a:ext>
            </a:extLst>
          </p:cNvPr>
          <p:cNvSpPr/>
          <p:nvPr/>
        </p:nvSpPr>
        <p:spPr>
          <a:xfrm flipV="1">
            <a:off x="9558098" y="8767009"/>
            <a:ext cx="1901752" cy="41744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6BEF4B-6CA5-C090-8A4E-4AF2976CCE07}"/>
              </a:ext>
            </a:extLst>
          </p:cNvPr>
          <p:cNvSpPr/>
          <p:nvPr/>
        </p:nvSpPr>
        <p:spPr>
          <a:xfrm flipV="1">
            <a:off x="9558098" y="5531837"/>
            <a:ext cx="1305405" cy="24019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28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DF37-1ABE-71A9-A187-D0931C24EBC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3FDD13-D1AE-F972-3F70-16CE8CC1065F}"/>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16F570BE-B9B3-7880-6A91-CA1B33B74F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40</a:t>
            </a:fld>
            <a:endParaRPr lang="en-US"/>
          </a:p>
        </p:txBody>
      </p:sp>
      <p:pic>
        <p:nvPicPr>
          <p:cNvPr id="2" name="Picture 2" descr="ScRNASeqSnap repository logo">
            <a:extLst>
              <a:ext uri="{FF2B5EF4-FFF2-40B4-BE49-F238E27FC236}">
                <a16:creationId xmlns:a16="http://schemas.microsoft.com/office/drawing/2014/main" id="{7FEAC45A-E991-7ACB-5615-24467292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screen&#10;&#10;Description automatically generated">
            <a:extLst>
              <a:ext uri="{FF2B5EF4-FFF2-40B4-BE49-F238E27FC236}">
                <a16:creationId xmlns:a16="http://schemas.microsoft.com/office/drawing/2014/main" id="{94D72BA9-790E-228E-8BED-8B7514A4B84C}"/>
              </a:ext>
            </a:extLst>
          </p:cNvPr>
          <p:cNvPicPr>
            <a:picLocks noChangeAspect="1"/>
          </p:cNvPicPr>
          <p:nvPr/>
        </p:nvPicPr>
        <p:blipFill>
          <a:blip r:embed="rId4"/>
          <a:stretch>
            <a:fillRect/>
          </a:stretch>
        </p:blipFill>
        <p:spPr>
          <a:xfrm>
            <a:off x="685800" y="2888041"/>
            <a:ext cx="7860055" cy="59436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6233DB8B-23B3-6C49-8688-385DC89937E5}"/>
              </a:ext>
            </a:extLst>
          </p:cNvPr>
          <p:cNvPicPr>
            <a:picLocks noChangeAspect="1"/>
          </p:cNvPicPr>
          <p:nvPr/>
        </p:nvPicPr>
        <p:blipFill>
          <a:blip r:embed="rId5"/>
          <a:stretch>
            <a:fillRect/>
          </a:stretch>
        </p:blipFill>
        <p:spPr>
          <a:xfrm>
            <a:off x="8952270" y="2888041"/>
            <a:ext cx="8904401" cy="5486400"/>
          </a:xfrm>
          <a:prstGeom prst="rect">
            <a:avLst/>
          </a:prstGeom>
        </p:spPr>
      </p:pic>
    </p:spTree>
    <p:extLst>
      <p:ext uri="{BB962C8B-B14F-4D97-AF65-F5344CB8AC3E}">
        <p14:creationId xmlns:p14="http://schemas.microsoft.com/office/powerpoint/2010/main" val="3366044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C801-4374-6A13-1B5B-E3D69740E43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33D7212-A9B2-E3E3-37BE-C8C5885D4017}"/>
              </a:ext>
            </a:extLst>
          </p:cNvPr>
          <p:cNvSpPr>
            <a:spLocks noGrp="1"/>
          </p:cNvSpPr>
          <p:nvPr>
            <p:ph type="title"/>
          </p:nvPr>
        </p:nvSpPr>
        <p:spPr>
          <a:xfrm>
            <a:off x="685800" y="548641"/>
            <a:ext cx="16878300" cy="1402990"/>
          </a:xfrm>
        </p:spPr>
        <p:txBody>
          <a:bodyPr/>
          <a:lstStyle/>
          <a:p>
            <a:r>
              <a:rPr lang="en-US" sz="3600" dirty="0"/>
              <a:t>`upstream-analysis` module</a:t>
            </a:r>
          </a:p>
        </p:txBody>
      </p:sp>
      <p:pic>
        <p:nvPicPr>
          <p:cNvPr id="2" name="Picture 2" descr="ScRNASeqSnap repository logo">
            <a:extLst>
              <a:ext uri="{FF2B5EF4-FFF2-40B4-BE49-F238E27FC236}">
                <a16:creationId xmlns:a16="http://schemas.microsoft.com/office/drawing/2014/main" id="{A226F926-BDD4-DC62-ABDE-27AB41734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2114B3E-2681-29FD-58F5-3AA2D77FDFB6}"/>
              </a:ext>
            </a:extLst>
          </p:cNvPr>
          <p:cNvGraphicFramePr>
            <a:graphicFrameLocks noGrp="1"/>
          </p:cNvGraphicFramePr>
          <p:nvPr>
            <p:extLst>
              <p:ext uri="{D42A27DB-BD31-4B8C-83A1-F6EECF244321}">
                <p14:modId xmlns:p14="http://schemas.microsoft.com/office/powerpoint/2010/main" val="2085073771"/>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4" name="Picture 3" descr="A screenshot of a computer screen&#10;&#10;Description automatically generated">
            <a:extLst>
              <a:ext uri="{FF2B5EF4-FFF2-40B4-BE49-F238E27FC236}">
                <a16:creationId xmlns:a16="http://schemas.microsoft.com/office/drawing/2014/main" id="{6F0DDFE4-B001-CA85-49BE-EEC41D5E750D}"/>
              </a:ext>
            </a:extLst>
          </p:cNvPr>
          <p:cNvPicPr>
            <a:picLocks noChangeAspect="1"/>
          </p:cNvPicPr>
          <p:nvPr/>
        </p:nvPicPr>
        <p:blipFill>
          <a:blip r:embed="rId4"/>
          <a:srcRect t="60094"/>
          <a:stretch/>
        </p:blipFill>
        <p:spPr>
          <a:xfrm>
            <a:off x="862993" y="4091190"/>
            <a:ext cx="17122058" cy="5166745"/>
          </a:xfrm>
          <a:prstGeom prst="rect">
            <a:avLst/>
          </a:prstGeom>
        </p:spPr>
      </p:pic>
    </p:spTree>
    <p:extLst>
      <p:ext uri="{BB962C8B-B14F-4D97-AF65-F5344CB8AC3E}">
        <p14:creationId xmlns:p14="http://schemas.microsoft.com/office/powerpoint/2010/main" val="2640925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AB2C-3283-9AA1-A157-56A04F09633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499A253-0A0A-8BD6-C071-6D3544B6D5F4}"/>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463B505-E15C-B00D-E4B8-8557C150C97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42</a:t>
            </a:fld>
            <a:endParaRPr lang="en-US"/>
          </a:p>
        </p:txBody>
      </p:sp>
      <p:pic>
        <p:nvPicPr>
          <p:cNvPr id="2" name="Picture 2" descr="ScRNASeqSnap repository logo">
            <a:extLst>
              <a:ext uri="{FF2B5EF4-FFF2-40B4-BE49-F238E27FC236}">
                <a16:creationId xmlns:a16="http://schemas.microsoft.com/office/drawing/2014/main" id="{DB30F8C2-43AD-E502-90D3-11786465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BF778EC-2060-00D2-6E8D-CB45183D89C1}"/>
              </a:ext>
            </a:extLst>
          </p:cNvPr>
          <p:cNvGraphicFramePr>
            <a:graphicFrameLocks noGrp="1"/>
          </p:cNvGraphicFramePr>
          <p:nvPr>
            <p:extLst>
              <p:ext uri="{D42A27DB-BD31-4B8C-83A1-F6EECF244321}">
                <p14:modId xmlns:p14="http://schemas.microsoft.com/office/powerpoint/2010/main" val="2021289265"/>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7" name="Rectangle 6">
            <a:extLst>
              <a:ext uri="{FF2B5EF4-FFF2-40B4-BE49-F238E27FC236}">
                <a16:creationId xmlns:a16="http://schemas.microsoft.com/office/drawing/2014/main" id="{35D9ED8D-F95D-7106-5B2F-4EE184D6536B}"/>
              </a:ext>
            </a:extLst>
          </p:cNvPr>
          <p:cNvSpPr/>
          <p:nvPr/>
        </p:nvSpPr>
        <p:spPr>
          <a:xfrm>
            <a:off x="1552729" y="4485773"/>
            <a:ext cx="16240342" cy="1315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CDF89CD1-0FFF-471B-D058-BC5BA13154AA}"/>
              </a:ext>
            </a:extLst>
          </p:cNvPr>
          <p:cNvPicPr>
            <a:picLocks noChangeAspect="1"/>
          </p:cNvPicPr>
          <p:nvPr/>
        </p:nvPicPr>
        <p:blipFill>
          <a:blip r:embed="rId4"/>
          <a:srcRect b="78928"/>
          <a:stretch/>
        </p:blipFill>
        <p:spPr>
          <a:xfrm>
            <a:off x="1150160" y="4632669"/>
            <a:ext cx="16782221" cy="2178884"/>
          </a:xfrm>
          <a:prstGeom prst="rect">
            <a:avLst/>
          </a:prstGeom>
        </p:spPr>
      </p:pic>
    </p:spTree>
    <p:extLst>
      <p:ext uri="{BB962C8B-B14F-4D97-AF65-F5344CB8AC3E}">
        <p14:creationId xmlns:p14="http://schemas.microsoft.com/office/powerpoint/2010/main" val="2206543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F91AF-048D-54CF-C6B2-E4051EC2B8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5DCE24-6E2C-37E8-C090-5981D8251FA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037245BB-4AF9-BC3C-D042-C67675075FB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43</a:t>
            </a:fld>
            <a:endParaRPr lang="en-US"/>
          </a:p>
        </p:txBody>
      </p:sp>
      <p:pic>
        <p:nvPicPr>
          <p:cNvPr id="2" name="Picture 2" descr="ScRNASeqSnap repository logo">
            <a:extLst>
              <a:ext uri="{FF2B5EF4-FFF2-40B4-BE49-F238E27FC236}">
                <a16:creationId xmlns:a16="http://schemas.microsoft.com/office/drawing/2014/main" id="{DDA98DAA-49E7-1C3D-D67C-E69BE24CC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47A16F1F-DDB3-E334-F950-CD91D774814A}"/>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6" name="Rectangle 5">
            <a:extLst>
              <a:ext uri="{FF2B5EF4-FFF2-40B4-BE49-F238E27FC236}">
                <a16:creationId xmlns:a16="http://schemas.microsoft.com/office/drawing/2014/main" id="{9A45930B-7FAD-D8DA-C346-DE08C6885586}"/>
              </a:ext>
            </a:extLst>
          </p:cNvPr>
          <p:cNvSpPr/>
          <p:nvPr/>
        </p:nvSpPr>
        <p:spPr>
          <a:xfrm>
            <a:off x="1552729" y="4892842"/>
            <a:ext cx="16240342" cy="90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C04AEF11-929F-334B-376B-60071F4DBA36}"/>
              </a:ext>
            </a:extLst>
          </p:cNvPr>
          <p:cNvPicPr>
            <a:picLocks noChangeAspect="1"/>
          </p:cNvPicPr>
          <p:nvPr/>
        </p:nvPicPr>
        <p:blipFill>
          <a:blip r:embed="rId4"/>
          <a:srcRect l="488" t="19371" r="2407" b="54690"/>
          <a:stretch/>
        </p:blipFill>
        <p:spPr>
          <a:xfrm>
            <a:off x="965200" y="5293067"/>
            <a:ext cx="16979901" cy="2794775"/>
          </a:xfrm>
          <a:prstGeom prst="rect">
            <a:avLst/>
          </a:prstGeom>
        </p:spPr>
      </p:pic>
    </p:spTree>
    <p:extLst>
      <p:ext uri="{BB962C8B-B14F-4D97-AF65-F5344CB8AC3E}">
        <p14:creationId xmlns:p14="http://schemas.microsoft.com/office/powerpoint/2010/main" val="197591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CE3BC-AB98-49C0-6948-4A9AF3BC452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AC2B527-83ED-47DE-AC47-D31C8AF554E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3BA83F1D-CC8F-FCE4-4A26-2140C47430A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44</a:t>
            </a:fld>
            <a:endParaRPr lang="en-US"/>
          </a:p>
        </p:txBody>
      </p:sp>
      <p:pic>
        <p:nvPicPr>
          <p:cNvPr id="2" name="Picture 2" descr="ScRNASeqSnap repository logo">
            <a:extLst>
              <a:ext uri="{FF2B5EF4-FFF2-40B4-BE49-F238E27FC236}">
                <a16:creationId xmlns:a16="http://schemas.microsoft.com/office/drawing/2014/main" id="{9008C55D-AB43-3517-62D0-60CC21E64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2A82A772-944C-B4B3-E512-497CE373EBC8}"/>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F3B3A278-0EE5-1339-28EA-5CB44CE5096D}"/>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Tree>
    <p:extLst>
      <p:ext uri="{BB962C8B-B14F-4D97-AF65-F5344CB8AC3E}">
        <p14:creationId xmlns:p14="http://schemas.microsoft.com/office/powerpoint/2010/main" val="1371624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1CB3-0D72-1AEC-3835-7AD9EF3C42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7E499AE-542A-D4E3-FF8F-DCDCD6E5EC0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B18BC3F3-147B-C906-35D6-F5787B8E054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45</a:t>
            </a:fld>
            <a:endParaRPr lang="en-US"/>
          </a:p>
        </p:txBody>
      </p:sp>
      <p:pic>
        <p:nvPicPr>
          <p:cNvPr id="2" name="Picture 2" descr="ScRNASeqSnap repository logo">
            <a:extLst>
              <a:ext uri="{FF2B5EF4-FFF2-40B4-BE49-F238E27FC236}">
                <a16:creationId xmlns:a16="http://schemas.microsoft.com/office/drawing/2014/main" id="{5A307A62-7053-C0DD-EBFD-D8477295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148FFB7C-FEF6-5FB0-E443-0BD328FA037F}"/>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75DDAF21-6E1D-B600-8EC5-73BF36D0A709}"/>
              </a:ext>
            </a:extLst>
          </p:cNvPr>
          <p:cNvGraphicFramePr>
            <a:graphicFrameLocks noGrp="1"/>
          </p:cNvGraphicFramePr>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3" name="Picture 2" descr="Demo Royalty-Free Images, Stock Photos &amp; Pictures | Shutterstock">
            <a:extLst>
              <a:ext uri="{FF2B5EF4-FFF2-40B4-BE49-F238E27FC236}">
                <a16:creationId xmlns:a16="http://schemas.microsoft.com/office/drawing/2014/main" id="{8268486E-A660-1AC9-2F28-DFB48F8CB9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556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94CF5-FA43-EA33-2A27-11F046EBFFAA}"/>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7B71D584-598C-C0BB-F097-3564C334E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676213-0B0A-2460-FEA8-9B76A2E17BA6}"/>
              </a:ext>
            </a:extLst>
          </p:cNvPr>
          <p:cNvSpPr txBox="1"/>
          <p:nvPr/>
        </p:nvSpPr>
        <p:spPr>
          <a:xfrm>
            <a:off x="157197" y="9789037"/>
            <a:ext cx="4014754" cy="369332"/>
          </a:xfrm>
          <a:prstGeom prst="rect">
            <a:avLst/>
          </a:prstGeom>
          <a:noFill/>
        </p:spPr>
        <p:txBody>
          <a:bodyPr wrap="square" rtlCol="0">
            <a:spAutoFit/>
          </a:bodyPr>
          <a:lstStyle/>
          <a:p>
            <a:r>
              <a:rPr lang="en-US" dirty="0">
                <a:solidFill>
                  <a:schemeClr val="bg1"/>
                </a:solidFill>
              </a:rPr>
              <a:t>* Upstream analyses modules</a:t>
            </a:r>
          </a:p>
        </p:txBody>
      </p:sp>
    </p:spTree>
    <p:extLst>
      <p:ext uri="{BB962C8B-B14F-4D97-AF65-F5344CB8AC3E}">
        <p14:creationId xmlns:p14="http://schemas.microsoft.com/office/powerpoint/2010/main" val="2801250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85D5-0AFA-E00B-5750-63DCB8F916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E30F6A0-C9D6-0D91-EFEA-C0BA2CF0CB83}"/>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560D300D-3F25-5BBC-7AD2-992098A5D0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47</a:t>
            </a:fld>
            <a:endParaRPr lang="en-US"/>
          </a:p>
        </p:txBody>
      </p:sp>
      <p:pic>
        <p:nvPicPr>
          <p:cNvPr id="2" name="Picture 2" descr="ScRNASeqSnap repository logo">
            <a:extLst>
              <a:ext uri="{FF2B5EF4-FFF2-40B4-BE49-F238E27FC236}">
                <a16:creationId xmlns:a16="http://schemas.microsoft.com/office/drawing/2014/main" id="{9D02D4DF-AB61-BCB1-8BB3-6DBC5A1D9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7D9C45E-3779-DAE8-3EA5-9B3396047555}"/>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64422383-58B3-24E5-BEB8-DB44B6379E2F}"/>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CF697007-D022-81F2-A4F0-54F469F2CC6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2A67EE76-F6E4-5838-E4AC-94FE06FDD85D}"/>
              </a:ext>
            </a:extLst>
          </p:cNvPr>
          <p:cNvSpPr/>
          <p:nvPr/>
        </p:nvSpPr>
        <p:spPr>
          <a:xfrm>
            <a:off x="1525649" y="5232099"/>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99E74D-6438-B0D8-31EB-D6077165660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563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339247"/>
            <a:ext cx="12680140" cy="577850"/>
          </a:xfrm>
          <a:prstGeom prst="rect">
            <a:avLst/>
          </a:prstGeom>
          <a:noFill/>
        </p:spPr>
        <p:txBody>
          <a:bodyPr wrap="square">
            <a:spAutoFit/>
          </a:bodyPr>
          <a:lstStyle/>
          <a:p>
            <a:pPr lvl="1">
              <a:lnSpc>
                <a:spcPct val="150000"/>
              </a:lnSpc>
            </a:pPr>
            <a:r>
              <a:rPr lang="en-US" sz="2400" dirty="0"/>
              <a:t>description="Pipeline for Integrative analysis.", required=True</a:t>
            </a:r>
          </a:p>
        </p:txBody>
      </p:sp>
      <p:pic>
        <p:nvPicPr>
          <p:cNvPr id="5" name="Picture 4">
            <a:extLst>
              <a:ext uri="{FF2B5EF4-FFF2-40B4-BE49-F238E27FC236}">
                <a16:creationId xmlns:a16="http://schemas.microsoft.com/office/drawing/2014/main" id="{2934E7D2-D3EE-5D11-AEDB-7513418F927C}"/>
              </a:ext>
            </a:extLst>
          </p:cNvPr>
          <p:cNvPicPr>
            <a:picLocks noChangeAspect="1"/>
          </p:cNvPicPr>
          <p:nvPr/>
        </p:nvPicPr>
        <p:blipFill>
          <a:blip r:embed="rId4"/>
          <a:stretch>
            <a:fillRect/>
          </a:stretch>
        </p:blipFill>
        <p:spPr>
          <a:xfrm>
            <a:off x="3152427" y="3304713"/>
            <a:ext cx="12302125" cy="6230715"/>
          </a:xfrm>
          <a:prstGeom prst="rect">
            <a:avLst/>
          </a:prstGeom>
        </p:spPr>
      </p:pic>
      <p:sp>
        <p:nvSpPr>
          <p:cNvPr id="6" name="Rounded Rectangle 5">
            <a:extLst>
              <a:ext uri="{FF2B5EF4-FFF2-40B4-BE49-F238E27FC236}">
                <a16:creationId xmlns:a16="http://schemas.microsoft.com/office/drawing/2014/main" id="{BC465B67-9FA7-CA90-6538-33E72995262D}"/>
              </a:ext>
            </a:extLst>
          </p:cNvPr>
          <p:cNvSpPr/>
          <p:nvPr/>
        </p:nvSpPr>
        <p:spPr>
          <a:xfrm flipV="1">
            <a:off x="7761873" y="4725963"/>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008DD60-4D98-0BBA-6359-C72C852C38B0}"/>
              </a:ext>
            </a:extLst>
          </p:cNvPr>
          <p:cNvSpPr/>
          <p:nvPr/>
        </p:nvSpPr>
        <p:spPr>
          <a:xfrm flipV="1">
            <a:off x="7728856" y="7375222"/>
            <a:ext cx="3500617" cy="8222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46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3B59B-4429-1DBB-7168-BC2483C0AB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EEE3176-9BF3-679D-4BBA-7DA4476C0035}"/>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9C88039B-C6D4-4C71-4090-8732393EE66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pic>
        <p:nvPicPr>
          <p:cNvPr id="2" name="Picture 2" descr="ScRNASeqSnap repository logo">
            <a:extLst>
              <a:ext uri="{FF2B5EF4-FFF2-40B4-BE49-F238E27FC236}">
                <a16:creationId xmlns:a16="http://schemas.microsoft.com/office/drawing/2014/main" id="{C0966A33-FF98-7A98-02A4-A6A9ED8B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program&#10;&#10;Description automatically generated">
            <a:extLst>
              <a:ext uri="{FF2B5EF4-FFF2-40B4-BE49-F238E27FC236}">
                <a16:creationId xmlns:a16="http://schemas.microsoft.com/office/drawing/2014/main" id="{678DA153-2195-C929-6B33-8E5EB439927E}"/>
              </a:ext>
            </a:extLst>
          </p:cNvPr>
          <p:cNvPicPr>
            <a:picLocks noChangeAspect="1"/>
          </p:cNvPicPr>
          <p:nvPr/>
        </p:nvPicPr>
        <p:blipFill>
          <a:blip r:embed="rId4"/>
          <a:stretch>
            <a:fillRect/>
          </a:stretch>
        </p:blipFill>
        <p:spPr>
          <a:xfrm>
            <a:off x="3957593" y="2180231"/>
            <a:ext cx="10334713" cy="7384784"/>
          </a:xfrm>
          <a:prstGeom prst="rect">
            <a:avLst/>
          </a:prstGeom>
        </p:spPr>
      </p:pic>
    </p:spTree>
    <p:extLst>
      <p:ext uri="{BB962C8B-B14F-4D97-AF65-F5344CB8AC3E}">
        <p14:creationId xmlns:p14="http://schemas.microsoft.com/office/powerpoint/2010/main" val="1500676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 for non-hashed experiments</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04DB9-4EFA-AE59-8F59-EEBED7C4CE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37DAC00-F4E8-D06E-44F5-9B77273DA582}"/>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B4F72DC7-53EE-1A15-F08F-C3A56F8A019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2" name="Picture 2" descr="ScRNASeqSnap repository logo">
            <a:extLst>
              <a:ext uri="{FF2B5EF4-FFF2-40B4-BE49-F238E27FC236}">
                <a16:creationId xmlns:a16="http://schemas.microsoft.com/office/drawing/2014/main" id="{B13AD5EA-8D6A-4E5E-85E9-7348A01BB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657BF21-C1CE-9308-CCDA-71CB187D1C2E}"/>
              </a:ext>
            </a:extLst>
          </p:cNvPr>
          <p:cNvGraphicFramePr>
            <a:graphicFrameLocks noGrp="1"/>
          </p:cNvGraphicFramePr>
          <p:nvPr>
            <p:extLst>
              <p:ext uri="{D42A27DB-BD31-4B8C-83A1-F6EECF244321}">
                <p14:modId xmlns:p14="http://schemas.microsoft.com/office/powerpoint/2010/main" val="1906568442"/>
              </p:ext>
            </p:extLst>
          </p:nvPr>
        </p:nvGraphicFramePr>
        <p:xfrm>
          <a:off x="1614521" y="3330001"/>
          <a:ext cx="15566574" cy="505968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757078">
                  <a:extLst>
                    <a:ext uri="{9D8B030D-6E8A-4147-A177-3AD203B41FA5}">
                      <a16:colId xmlns:a16="http://schemas.microsoft.com/office/drawing/2014/main" val="4175033574"/>
                    </a:ext>
                  </a:extLst>
                </a:gridCol>
                <a:gridCol w="11438021">
                  <a:extLst>
                    <a:ext uri="{9D8B030D-6E8A-4147-A177-3AD203B41FA5}">
                      <a16:colId xmlns:a16="http://schemas.microsoft.com/office/drawing/2014/main" val="345869976"/>
                    </a:ext>
                  </a:extLst>
                </a:gridCol>
              </a:tblGrid>
              <a:tr h="365760">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seurat_integration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8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8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harmony_integration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liger_integration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131500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51</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365212"/>
            <a:ext cx="12680140" cy="577850"/>
          </a:xfrm>
          <a:prstGeom prst="rect">
            <a:avLst/>
          </a:prstGeom>
          <a:noFill/>
        </p:spPr>
        <p:txBody>
          <a:bodyPr wrap="square">
            <a:spAutoFit/>
          </a:bodyPr>
          <a:lstStyle/>
          <a:p>
            <a:pPr lvl="1">
              <a:lnSpc>
                <a:spcPct val="150000"/>
              </a:lnSpc>
            </a:pPr>
            <a:r>
              <a:rPr lang="en-US" sz="2400" dirty="0"/>
              <a:t>description="Pipeline for cluster cell calling and gene marker analysis.", required=True</a:t>
            </a:r>
          </a:p>
        </p:txBody>
      </p:sp>
      <p:pic>
        <p:nvPicPr>
          <p:cNvPr id="5" name="Picture 4" descr="A screenshot of a computer&#10;&#10;Description automatically generated">
            <a:extLst>
              <a:ext uri="{FF2B5EF4-FFF2-40B4-BE49-F238E27FC236}">
                <a16:creationId xmlns:a16="http://schemas.microsoft.com/office/drawing/2014/main" id="{DF9702D1-3DAD-D5B5-A79D-0A4A079D91AB}"/>
              </a:ext>
            </a:extLst>
          </p:cNvPr>
          <p:cNvPicPr>
            <a:picLocks noChangeAspect="1"/>
          </p:cNvPicPr>
          <p:nvPr/>
        </p:nvPicPr>
        <p:blipFill>
          <a:blip r:embed="rId4"/>
          <a:srcRect r="4239" b="19451"/>
          <a:stretch/>
        </p:blipFill>
        <p:spPr>
          <a:xfrm>
            <a:off x="4439986" y="3495601"/>
            <a:ext cx="10156656" cy="5848939"/>
          </a:xfrm>
          <a:prstGeom prst="rect">
            <a:avLst/>
          </a:prstGeom>
        </p:spPr>
      </p:pic>
      <p:sp>
        <p:nvSpPr>
          <p:cNvPr id="6" name="Rounded Rectangle 5">
            <a:extLst>
              <a:ext uri="{FF2B5EF4-FFF2-40B4-BE49-F238E27FC236}">
                <a16:creationId xmlns:a16="http://schemas.microsoft.com/office/drawing/2014/main" id="{21D2550C-D8A2-A6E4-3E8B-78C16BB1DD20}"/>
              </a:ext>
            </a:extLst>
          </p:cNvPr>
          <p:cNvSpPr/>
          <p:nvPr/>
        </p:nvSpPr>
        <p:spPr>
          <a:xfrm flipV="1">
            <a:off x="7922294" y="4809106"/>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ED0E675-37D1-8A30-4494-C8AB15EEE9A6}"/>
              </a:ext>
            </a:extLst>
          </p:cNvPr>
          <p:cNvSpPr/>
          <p:nvPr/>
        </p:nvSpPr>
        <p:spPr>
          <a:xfrm flipV="1">
            <a:off x="7954379" y="7381612"/>
            <a:ext cx="3500617" cy="115278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547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FFC7-F11E-2A54-D877-53DF1BF651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86E314-D6FF-29FC-8C84-D00064F0004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BBF2A1B8-7A6F-3145-8F3C-ACE6E7337F2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52</a:t>
            </a:fld>
            <a:endParaRPr lang="en-US"/>
          </a:p>
        </p:txBody>
      </p:sp>
      <p:pic>
        <p:nvPicPr>
          <p:cNvPr id="2" name="Picture 2" descr="ScRNASeqSnap repository logo">
            <a:extLst>
              <a:ext uri="{FF2B5EF4-FFF2-40B4-BE49-F238E27FC236}">
                <a16:creationId xmlns:a16="http://schemas.microsoft.com/office/drawing/2014/main" id="{B0FB7789-99B0-EEE8-ECAB-78CBA7D37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0924F9A-B7F6-FB2A-5441-74E1CC452658}"/>
              </a:ext>
            </a:extLst>
          </p:cNvPr>
          <p:cNvPicPr>
            <a:picLocks noChangeAspect="1"/>
          </p:cNvPicPr>
          <p:nvPr/>
        </p:nvPicPr>
        <p:blipFill>
          <a:blip r:embed="rId4"/>
          <a:srcRect b="2996"/>
          <a:stretch/>
        </p:blipFill>
        <p:spPr>
          <a:xfrm>
            <a:off x="4534968" y="2180231"/>
            <a:ext cx="9218064" cy="7412948"/>
          </a:xfrm>
          <a:prstGeom prst="rect">
            <a:avLst/>
          </a:prstGeom>
        </p:spPr>
      </p:pic>
    </p:spTree>
    <p:extLst>
      <p:ext uri="{BB962C8B-B14F-4D97-AF65-F5344CB8AC3E}">
        <p14:creationId xmlns:p14="http://schemas.microsoft.com/office/powerpoint/2010/main" val="3151317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629FB-4DDB-9852-A7E2-AF8BC9625B5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1252184-8595-9BB7-0FE5-7B208F66EE04}"/>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F913B273-C5F7-317C-7E9A-01C22A4D1D6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53</a:t>
            </a:fld>
            <a:endParaRPr lang="en-US"/>
          </a:p>
        </p:txBody>
      </p:sp>
      <p:pic>
        <p:nvPicPr>
          <p:cNvPr id="2" name="Picture 2" descr="ScRNASeqSnap repository logo">
            <a:extLst>
              <a:ext uri="{FF2B5EF4-FFF2-40B4-BE49-F238E27FC236}">
                <a16:creationId xmlns:a16="http://schemas.microsoft.com/office/drawing/2014/main" id="{6C32A910-A5BB-C73A-B7D9-2EAFBFEED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95956AA-786A-909A-0BF8-B8CCC6BA7636}"/>
              </a:ext>
            </a:extLst>
          </p:cNvPr>
          <p:cNvGraphicFramePr>
            <a:graphicFrameLocks noGrp="1"/>
          </p:cNvGraphicFramePr>
          <p:nvPr>
            <p:extLst>
              <p:ext uri="{D42A27DB-BD31-4B8C-83A1-F6EECF244321}">
                <p14:modId xmlns:p14="http://schemas.microsoft.com/office/powerpoint/2010/main" val="2146221992"/>
              </p:ext>
            </p:extLst>
          </p:nvPr>
        </p:nvGraphicFramePr>
        <p:xfrm>
          <a:off x="2874205" y="3451921"/>
          <a:ext cx="12501490" cy="24079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563531">
                  <a:extLst>
                    <a:ext uri="{9D8B030D-6E8A-4147-A177-3AD203B41FA5}">
                      <a16:colId xmlns:a16="http://schemas.microsoft.com/office/drawing/2014/main" val="4175033574"/>
                    </a:ext>
                  </a:extLst>
                </a:gridCol>
                <a:gridCol w="8566484">
                  <a:extLst>
                    <a:ext uri="{9D8B030D-6E8A-4147-A177-3AD203B41FA5}">
                      <a16:colId xmlns:a16="http://schemas.microsoft.com/office/drawing/2014/main" val="345869976"/>
                    </a:ext>
                  </a:extLst>
                </a:gridCol>
              </a:tblGrid>
              <a:tr h="416755">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cluster-cell-calling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find-markers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359576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54</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381945"/>
            <a:ext cx="15565714" cy="577850"/>
          </a:xfrm>
          <a:prstGeom prst="rect">
            <a:avLst/>
          </a:prstGeom>
          <a:noFill/>
        </p:spPr>
        <p:txBody>
          <a:bodyPr wrap="square">
            <a:spAutoFit/>
          </a:bodyPr>
          <a:lstStyle/>
          <a:p>
            <a:pPr lvl="1">
              <a:lnSpc>
                <a:spcPct val="150000"/>
              </a:lnSpc>
            </a:pPr>
            <a:r>
              <a:rPr lang="en-US" sz="2400" dirty="0"/>
              <a:t>description="To remove clusters and repeat steps (4) and (5), e.g. for PDX experiments.", required=False</a:t>
            </a:r>
          </a:p>
        </p:txBody>
      </p:sp>
      <p:pic>
        <p:nvPicPr>
          <p:cNvPr id="4" name="Picture 3" descr="A screenshot of a computer&#10;&#10;Description automatically generated">
            <a:extLst>
              <a:ext uri="{FF2B5EF4-FFF2-40B4-BE49-F238E27FC236}">
                <a16:creationId xmlns:a16="http://schemas.microsoft.com/office/drawing/2014/main" id="{8B5073E1-0A54-E011-BE7D-083EC984C7CF}"/>
              </a:ext>
            </a:extLst>
          </p:cNvPr>
          <p:cNvPicPr>
            <a:picLocks noChangeAspect="1"/>
          </p:cNvPicPr>
          <p:nvPr/>
        </p:nvPicPr>
        <p:blipFill>
          <a:blip r:embed="rId4"/>
          <a:stretch>
            <a:fillRect/>
          </a:stretch>
        </p:blipFill>
        <p:spPr>
          <a:xfrm>
            <a:off x="4383839" y="3390109"/>
            <a:ext cx="9877593" cy="5993003"/>
          </a:xfrm>
          <a:prstGeom prst="rect">
            <a:avLst/>
          </a:prstGeom>
        </p:spPr>
      </p:pic>
      <p:sp>
        <p:nvSpPr>
          <p:cNvPr id="5" name="Rounded Rectangle 4">
            <a:extLst>
              <a:ext uri="{FF2B5EF4-FFF2-40B4-BE49-F238E27FC236}">
                <a16:creationId xmlns:a16="http://schemas.microsoft.com/office/drawing/2014/main" id="{62F1D193-C063-68BF-C4CB-A01F71A6B288}"/>
              </a:ext>
            </a:extLst>
          </p:cNvPr>
          <p:cNvSpPr/>
          <p:nvPr/>
        </p:nvSpPr>
        <p:spPr>
          <a:xfrm flipV="1">
            <a:off x="8800858" y="573839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C5758B-5508-301E-7249-41B5E53060D3}"/>
              </a:ext>
            </a:extLst>
          </p:cNvPr>
          <p:cNvSpPr/>
          <p:nvPr/>
        </p:nvSpPr>
        <p:spPr>
          <a:xfrm flipV="1">
            <a:off x="8800857" y="8576846"/>
            <a:ext cx="4072181" cy="581441"/>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03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A4FE-89FC-62E0-520F-A48CF352C38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B7345B-AA8F-2B83-D42B-FED3802A56CF}"/>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36027CF1-934E-DDFE-1260-7BE7205E2DB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55</a:t>
            </a:fld>
            <a:endParaRPr lang="en-US"/>
          </a:p>
        </p:txBody>
      </p:sp>
      <p:pic>
        <p:nvPicPr>
          <p:cNvPr id="2" name="Picture 2" descr="ScRNASeqSnap repository logo">
            <a:extLst>
              <a:ext uri="{FF2B5EF4-FFF2-40B4-BE49-F238E27FC236}">
                <a16:creationId xmlns:a16="http://schemas.microsoft.com/office/drawing/2014/main" id="{A5FEA87F-575C-C84E-3416-1B2E477CD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09FE6727-5621-E33F-E1F5-DDF9FDBF3FAC}"/>
              </a:ext>
            </a:extLst>
          </p:cNvPr>
          <p:cNvPicPr>
            <a:picLocks noChangeAspect="1"/>
          </p:cNvPicPr>
          <p:nvPr/>
        </p:nvPicPr>
        <p:blipFill>
          <a:blip r:embed="rId4"/>
          <a:stretch>
            <a:fillRect/>
          </a:stretch>
        </p:blipFill>
        <p:spPr>
          <a:xfrm>
            <a:off x="4018046" y="2180231"/>
            <a:ext cx="10251908" cy="7409091"/>
          </a:xfrm>
          <a:prstGeom prst="rect">
            <a:avLst/>
          </a:prstGeom>
        </p:spPr>
      </p:pic>
    </p:spTree>
    <p:extLst>
      <p:ext uri="{BB962C8B-B14F-4D97-AF65-F5344CB8AC3E}">
        <p14:creationId xmlns:p14="http://schemas.microsoft.com/office/powerpoint/2010/main" val="2330280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56</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description="Pipeline for annotating cell types.", required=True</a:t>
            </a:r>
          </a:p>
        </p:txBody>
      </p:sp>
      <p:pic>
        <p:nvPicPr>
          <p:cNvPr id="4" name="Picture 3" descr="A screenshot of a computer&#10;&#10;Description automatically generated">
            <a:extLst>
              <a:ext uri="{FF2B5EF4-FFF2-40B4-BE49-F238E27FC236}">
                <a16:creationId xmlns:a16="http://schemas.microsoft.com/office/drawing/2014/main" id="{675B9079-7EA0-63C5-598B-805064F4FE8D}"/>
              </a:ext>
            </a:extLst>
          </p:cNvPr>
          <p:cNvPicPr>
            <a:picLocks noChangeAspect="1"/>
          </p:cNvPicPr>
          <p:nvPr/>
        </p:nvPicPr>
        <p:blipFill>
          <a:blip r:embed="rId4"/>
          <a:srcRect b="14905"/>
          <a:stretch/>
        </p:blipFill>
        <p:spPr>
          <a:xfrm>
            <a:off x="2918575" y="3614699"/>
            <a:ext cx="13991638" cy="5067968"/>
          </a:xfrm>
          <a:prstGeom prst="rect">
            <a:avLst/>
          </a:prstGeom>
        </p:spPr>
      </p:pic>
      <p:sp>
        <p:nvSpPr>
          <p:cNvPr id="5" name="Rounded Rectangle 4">
            <a:extLst>
              <a:ext uri="{FF2B5EF4-FFF2-40B4-BE49-F238E27FC236}">
                <a16:creationId xmlns:a16="http://schemas.microsoft.com/office/drawing/2014/main" id="{5F834033-E1B6-D7E5-1876-0D1E0A0E7AF3}"/>
              </a:ext>
            </a:extLst>
          </p:cNvPr>
          <p:cNvSpPr/>
          <p:nvPr/>
        </p:nvSpPr>
        <p:spPr>
          <a:xfrm flipV="1">
            <a:off x="8804860" y="5143500"/>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297653-8ECB-1B9E-31DC-01A700C70D57}"/>
              </a:ext>
            </a:extLst>
          </p:cNvPr>
          <p:cNvSpPr/>
          <p:nvPr/>
        </p:nvSpPr>
        <p:spPr>
          <a:xfrm flipV="1">
            <a:off x="8804860" y="7258751"/>
            <a:ext cx="3500617" cy="91369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111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53AB-D1AD-2495-954C-24EA6945646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74C919-0C77-5BC1-8670-F8DC0DD47DC3}"/>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8F64546F-9B1C-AC8D-3115-83CBFAFE24E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57</a:t>
            </a:fld>
            <a:endParaRPr lang="en-US"/>
          </a:p>
        </p:txBody>
      </p:sp>
      <p:pic>
        <p:nvPicPr>
          <p:cNvPr id="2" name="Picture 2" descr="ScRNASeqSnap repository logo">
            <a:extLst>
              <a:ext uri="{FF2B5EF4-FFF2-40B4-BE49-F238E27FC236}">
                <a16:creationId xmlns:a16="http://schemas.microsoft.com/office/drawing/2014/main" id="{BF26C079-48DE-1926-BE68-FC5FFE1E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0C286BBA-894F-C946-D39C-3D56C54235A9}"/>
              </a:ext>
            </a:extLst>
          </p:cNvPr>
          <p:cNvPicPr>
            <a:picLocks noChangeAspect="1"/>
          </p:cNvPicPr>
          <p:nvPr/>
        </p:nvPicPr>
        <p:blipFill>
          <a:blip r:embed="rId4"/>
          <a:srcRect b="11958"/>
          <a:stretch/>
        </p:blipFill>
        <p:spPr>
          <a:xfrm>
            <a:off x="3944746" y="2227110"/>
            <a:ext cx="10360408" cy="7540942"/>
          </a:xfrm>
          <a:prstGeom prst="rect">
            <a:avLst/>
          </a:prstGeom>
        </p:spPr>
      </p:pic>
    </p:spTree>
    <p:extLst>
      <p:ext uri="{BB962C8B-B14F-4D97-AF65-F5344CB8AC3E}">
        <p14:creationId xmlns:p14="http://schemas.microsoft.com/office/powerpoint/2010/main" val="4182763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97F2D-9F87-36CB-CDEA-B56164AB1BC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745CE5-91C7-ECF2-FACD-13DFF59C55EB}"/>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61FBC26A-1433-56F1-9732-9C4522F1FE1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58</a:t>
            </a:fld>
            <a:endParaRPr lang="en-US"/>
          </a:p>
        </p:txBody>
      </p:sp>
      <p:pic>
        <p:nvPicPr>
          <p:cNvPr id="2" name="Picture 2" descr="ScRNASeqSnap repository logo">
            <a:extLst>
              <a:ext uri="{FF2B5EF4-FFF2-40B4-BE49-F238E27FC236}">
                <a16:creationId xmlns:a16="http://schemas.microsoft.com/office/drawing/2014/main" id="{AAFBC124-3C23-B23A-1D39-C51EE761C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29B77FB-6B97-5009-2FE0-32C7D413D25D}"/>
              </a:ext>
            </a:extLst>
          </p:cNvPr>
          <p:cNvGraphicFramePr>
            <a:graphicFrameLocks noGrp="1"/>
          </p:cNvGraphicFramePr>
          <p:nvPr>
            <p:extLst>
              <p:ext uri="{D42A27DB-BD31-4B8C-83A1-F6EECF244321}">
                <p14:modId xmlns:p14="http://schemas.microsoft.com/office/powerpoint/2010/main" val="4046840681"/>
              </p:ext>
            </p:extLst>
          </p:nvPr>
        </p:nvGraphicFramePr>
        <p:xfrm>
          <a:off x="1614521" y="3638473"/>
          <a:ext cx="14997953" cy="2712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6958352">
                  <a:extLst>
                    <a:ext uri="{9D8B030D-6E8A-4147-A177-3AD203B41FA5}">
                      <a16:colId xmlns:a16="http://schemas.microsoft.com/office/drawing/2014/main" val="4175033574"/>
                    </a:ext>
                  </a:extLst>
                </a:gridCol>
                <a:gridCol w="7668126">
                  <a:extLst>
                    <a:ext uri="{9D8B030D-6E8A-4147-A177-3AD203B41FA5}">
                      <a16:colId xmlns:a16="http://schemas.microsoft.com/office/drawing/2014/main" val="345869976"/>
                    </a:ext>
                  </a:extLst>
                </a:gridCol>
              </a:tblGrid>
              <a:tr h="418235">
                <a:tc>
                  <a:txBody>
                    <a:bodyPr/>
                    <a:lstStyle/>
                    <a:p>
                      <a:pPr algn="ctr"/>
                      <a:r>
                        <a:rPr lang="en-US" sz="32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-broad</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-fine</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529551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59</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2" y="2865715"/>
            <a:ext cx="13407595" cy="1699696"/>
          </a:xfrm>
          <a:prstGeom prst="rect">
            <a:avLst/>
          </a:prstGeom>
          <a:noFill/>
        </p:spPr>
        <p:txBody>
          <a:bodyPr wrap="square">
            <a:spAutoFit/>
          </a:bodyPr>
          <a:lstStyle/>
          <a:p>
            <a:pPr>
              <a:lnSpc>
                <a:spcPct val="150000"/>
              </a:lnSpc>
            </a:pPr>
            <a:r>
              <a:rPr lang="en-US" sz="2400" dirty="0"/>
              <a:t>🎉  </a:t>
            </a:r>
            <a:r>
              <a:rPr lang="en-US" sz="2400" b="1" dirty="0"/>
              <a:t>Testing phase: code review process</a:t>
            </a:r>
          </a:p>
          <a:p>
            <a:pPr>
              <a:lnSpc>
                <a:spcPct val="150000"/>
              </a:lnSpc>
            </a:pPr>
            <a:r>
              <a:rPr lang="en-US" sz="2400" dirty="0"/>
              <a:t>🐛  Validation phase: Use another one (or more) datasets for validation purposes and fixing bugs</a:t>
            </a:r>
          </a:p>
          <a:p>
            <a:pPr>
              <a:lnSpc>
                <a:spcPct val="150000"/>
              </a:lnSpc>
            </a:pPr>
            <a:r>
              <a:rPr lang="en-US" sz="2400" dirty="0"/>
              <a:t>🚀  Launching!</a:t>
            </a:r>
          </a:p>
        </p:txBody>
      </p:sp>
    </p:spTree>
    <p:extLst>
      <p:ext uri="{BB962C8B-B14F-4D97-AF65-F5344CB8AC3E}">
        <p14:creationId xmlns:p14="http://schemas.microsoft.com/office/powerpoint/2010/main" val="4147334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60</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50160" y="2712636"/>
            <a:ext cx="12937862" cy="3347840"/>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400" dirty="0"/>
              <a:t>`clone-phylogeny-analysis` module</a:t>
            </a:r>
          </a:p>
          <a:p>
            <a:pPr marL="914400" lvl="1" indent="-457200">
              <a:lnSpc>
                <a:spcPct val="150000"/>
              </a:lnSpc>
              <a:buFont typeface="Arial" panose="020B0604020202020204" pitchFamily="34" charset="0"/>
              <a:buChar char="•"/>
            </a:pPr>
            <a:r>
              <a:rPr lang="en-US" sz="2400" dirty="0"/>
              <a:t>`infer-tumor-microenvironment-analysis` module</a:t>
            </a:r>
          </a:p>
          <a:p>
            <a:pPr marL="914400" lvl="1" indent="-457200">
              <a:lnSpc>
                <a:spcPct val="150000"/>
              </a:lnSpc>
              <a:buFont typeface="Arial" panose="020B0604020202020204" pitchFamily="34" charset="0"/>
              <a:buChar char="•"/>
            </a:pPr>
            <a:r>
              <a:rPr lang="en-US" sz="2400" dirty="0"/>
              <a:t>`differential-expression-analysis` module</a:t>
            </a:r>
          </a:p>
          <a:p>
            <a:pPr marL="914400" lvl="1" indent="-457200">
              <a:lnSpc>
                <a:spcPct val="150000"/>
              </a:lnSpc>
              <a:buFont typeface="Arial" panose="020B0604020202020204" pitchFamily="34" charset="0"/>
              <a:buChar char="•"/>
            </a:pPr>
            <a:r>
              <a:rPr lang="en-US" sz="2400" dirty="0"/>
              <a:t>`trajectories-</a:t>
            </a:r>
            <a:r>
              <a:rPr lang="en-US" sz="2400" dirty="0" err="1"/>
              <a:t>pseudotime</a:t>
            </a:r>
            <a:r>
              <a:rPr lang="en-US" sz="2400" dirty="0"/>
              <a:t>-analysis` module</a:t>
            </a:r>
          </a:p>
          <a:p>
            <a:pPr marL="914400" lvl="1" indent="-457200">
              <a:lnSpc>
                <a:spcPct val="150000"/>
              </a:lnSpc>
              <a:buFont typeface="Arial" panose="020B0604020202020204" pitchFamily="34" charset="0"/>
              <a:buChar char="•"/>
            </a:pPr>
            <a:r>
              <a:rPr lang="en-US" sz="2400" dirty="0"/>
              <a:t>`</a:t>
            </a:r>
            <a:r>
              <a:rPr lang="en-US" sz="2400" dirty="0" err="1"/>
              <a:t>rna</a:t>
            </a:r>
            <a:r>
              <a:rPr lang="en-US" sz="2400" dirty="0"/>
              <a:t>-velocity-analysis` module</a:t>
            </a:r>
          </a:p>
          <a:p>
            <a:pPr marL="914400" lvl="1" indent="-457200">
              <a:lnSpc>
                <a:spcPct val="150000"/>
              </a:lnSpc>
              <a:buFont typeface="Arial" panose="020B0604020202020204" pitchFamily="34" charset="0"/>
              <a:buChar char="•"/>
            </a:pPr>
            <a:r>
              <a:rPr lang="en-US" sz="2400" dirty="0"/>
              <a:t>`cell-types-annotation` module: using custom atlas reference or gene signature score</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825401"/>
          </a:xfrm>
        </p:spPr>
        <p:txBody>
          <a:bodyPr/>
          <a:lstStyle/>
          <a:p>
            <a:r>
              <a:rPr lang="en-US" sz="2400" i="0" u="none" strike="noStrike" dirty="0">
                <a:solidFill>
                  <a:schemeClr val="tx1"/>
                </a:solidFill>
                <a:effectLst/>
              </a:rPr>
              <a:t>./resources/links-to-</a:t>
            </a:r>
            <a:r>
              <a:rPr lang="en-US" sz="2400" i="0" u="none" strike="noStrike" dirty="0" err="1">
                <a:solidFill>
                  <a:schemeClr val="tx1"/>
                </a:solidFill>
                <a:effectLst/>
              </a:rPr>
              <a:t>resources.md</a:t>
            </a:r>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61</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C59F0C-5B5E-352C-12E8-CB2D8C9F06D1}"/>
            </a:ext>
          </a:extLst>
        </p:cNvPr>
        <p:cNvGrpSpPr/>
        <p:nvPr/>
      </p:nvGrpSpPr>
      <p:grpSpPr>
        <a:xfrm>
          <a:off x="0" y="0"/>
          <a:ext cx="0" cy="0"/>
          <a:chOff x="0" y="0"/>
          <a:chExt cx="0" cy="0"/>
        </a:xfrm>
      </p:grpSpPr>
      <p:pic>
        <p:nvPicPr>
          <p:cNvPr id="2" name="Picture 8" descr="13,000+ Animal Asking Question Stock Photos, Pictures &amp; Royalty-Free Images  - iStock | Animal raising hand">
            <a:extLst>
              <a:ext uri="{FF2B5EF4-FFF2-40B4-BE49-F238E27FC236}">
                <a16:creationId xmlns:a16="http://schemas.microsoft.com/office/drawing/2014/main" id="{B94A2386-2A50-0621-D586-8486206E4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753"/>
          <a:stretch/>
        </p:blipFill>
        <p:spPr bwMode="auto">
          <a:xfrm>
            <a:off x="2227029" y="1485900"/>
            <a:ext cx="13833943" cy="7315200"/>
          </a:xfrm>
          <a:prstGeom prst="rect">
            <a:avLst/>
          </a:prstGeom>
          <a:solidFill>
            <a:srgbClr val="FFFFFF"/>
          </a:solidFill>
        </p:spPr>
      </p:pic>
      <p:sp>
        <p:nvSpPr>
          <p:cNvPr id="4" name="Slide Number Placeholder 3" hidden="1">
            <a:extLst>
              <a:ext uri="{FF2B5EF4-FFF2-40B4-BE49-F238E27FC236}">
                <a16:creationId xmlns:a16="http://schemas.microsoft.com/office/drawing/2014/main" id="{493EED0A-4173-777B-8216-16721D509F8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62</a:t>
            </a:fld>
            <a:endParaRPr lang="en-US"/>
          </a:p>
        </p:txBody>
      </p:sp>
    </p:spTree>
    <p:extLst>
      <p:ext uri="{BB962C8B-B14F-4D97-AF65-F5344CB8AC3E}">
        <p14:creationId xmlns:p14="http://schemas.microsoft.com/office/powerpoint/2010/main" val="1677176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4AF03-9107-5CD7-07D0-DE7CBBFF8604}"/>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4A64A8D4-8AAA-DCFF-6882-7B1A2FB15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77C0E5-3069-FD13-B4A3-12A81CC3BA86}"/>
              </a:ext>
            </a:extLst>
          </p:cNvPr>
          <p:cNvSpPr txBox="1"/>
          <p:nvPr/>
        </p:nvSpPr>
        <p:spPr>
          <a:xfrm>
            <a:off x="157197" y="9789037"/>
            <a:ext cx="4014754" cy="369332"/>
          </a:xfrm>
          <a:prstGeom prst="rect">
            <a:avLst/>
          </a:prstGeom>
          <a:noFill/>
        </p:spPr>
        <p:txBody>
          <a:bodyPr wrap="square" rtlCol="0">
            <a:spAutoFit/>
          </a:bodyPr>
          <a:lstStyle/>
          <a:p>
            <a:r>
              <a:rPr lang="en-US" dirty="0">
                <a:solidFill>
                  <a:schemeClr val="bg1"/>
                </a:solidFill>
              </a:rPr>
              <a:t>* Downstream analyses modules</a:t>
            </a:r>
          </a:p>
        </p:txBody>
      </p:sp>
    </p:spTree>
    <p:extLst>
      <p:ext uri="{BB962C8B-B14F-4D97-AF65-F5344CB8AC3E}">
        <p14:creationId xmlns:p14="http://schemas.microsoft.com/office/powerpoint/2010/main" val="1312883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64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3112B-EF30-9A67-7A69-0635A56DE413}"/>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20D9D73-FAF1-7FC0-4DFD-5962F85A146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pic>
        <p:nvPicPr>
          <p:cNvPr id="2" name="Picture 1">
            <a:extLst>
              <a:ext uri="{FF2B5EF4-FFF2-40B4-BE49-F238E27FC236}">
                <a16:creationId xmlns:a16="http://schemas.microsoft.com/office/drawing/2014/main" id="{1581B52D-BD07-7624-FE8F-C11AF62C598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25792D25-4925-5E90-1DA1-130E677BC73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5B2F70-CABD-B266-F932-07868A8E29BA}"/>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210053-5A51-F553-FF56-083F16400384}"/>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F97629D2-11BE-7FD1-30EE-7452CFC6AFB7}"/>
              </a:ext>
            </a:extLst>
          </p:cNvPr>
          <p:cNvSpPr/>
          <p:nvPr/>
        </p:nvSpPr>
        <p:spPr>
          <a:xfrm flipV="1">
            <a:off x="11270912" y="3093113"/>
            <a:ext cx="787738" cy="32160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3F8DD17D-E321-76E8-6F60-101F1CD2B8C1}"/>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5" name="Title 1">
            <a:extLst>
              <a:ext uri="{FF2B5EF4-FFF2-40B4-BE49-F238E27FC236}">
                <a16:creationId xmlns:a16="http://schemas.microsoft.com/office/drawing/2014/main" id="{99623D5E-F0D4-4BDE-65FF-29C86687CA49}"/>
              </a:ext>
            </a:extLst>
          </p:cNvPr>
          <p:cNvSpPr txBox="1">
            <a:spLocks/>
          </p:cNvSpPr>
          <p:nvPr/>
        </p:nvSpPr>
        <p:spPr>
          <a:xfrm>
            <a:off x="1000349" y="13317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Click the “Fork” button</a:t>
            </a:r>
          </a:p>
        </p:txBody>
      </p:sp>
    </p:spTree>
    <p:extLst>
      <p:ext uri="{BB962C8B-B14F-4D97-AF65-F5344CB8AC3E}">
        <p14:creationId xmlns:p14="http://schemas.microsoft.com/office/powerpoint/2010/main" val="116645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6BD8-490C-734E-A1E5-95CC6D9B8D65}"/>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426B7535-F207-602B-D3AF-52694D44B13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9</a:t>
            </a:fld>
            <a:endParaRPr lang="en-US"/>
          </a:p>
        </p:txBody>
      </p:sp>
      <p:sp>
        <p:nvSpPr>
          <p:cNvPr id="3" name="Rectangle 2">
            <a:extLst>
              <a:ext uri="{FF2B5EF4-FFF2-40B4-BE49-F238E27FC236}">
                <a16:creationId xmlns:a16="http://schemas.microsoft.com/office/drawing/2014/main" id="{BC43BBA2-EECF-32AD-7CA1-F6E552E66492}"/>
              </a:ext>
            </a:extLst>
          </p:cNvPr>
          <p:cNvSpPr/>
          <p:nvPr/>
        </p:nvSpPr>
        <p:spPr>
          <a:xfrm>
            <a:off x="13448727" y="2689824"/>
            <a:ext cx="399549"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F5E360-D43D-F4B9-15C5-8CF57622F6A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6AEC9C-E57A-88C2-2A06-FF82C5184C50}"/>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4B6188D9-4860-A0F5-82E1-F1DC963C1445}"/>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pic>
        <p:nvPicPr>
          <p:cNvPr id="17" name="Picture 16" descr="A screenshot of a computer&#10;&#10;Description automatically generated">
            <a:extLst>
              <a:ext uri="{FF2B5EF4-FFF2-40B4-BE49-F238E27FC236}">
                <a16:creationId xmlns:a16="http://schemas.microsoft.com/office/drawing/2014/main" id="{83E47BDF-017C-9253-B102-BC4D130038C8}"/>
              </a:ext>
            </a:extLst>
          </p:cNvPr>
          <p:cNvPicPr>
            <a:picLocks noChangeAspect="1"/>
          </p:cNvPicPr>
          <p:nvPr/>
        </p:nvPicPr>
        <p:blipFill>
          <a:blip r:embed="rId4"/>
          <a:stretch>
            <a:fillRect/>
          </a:stretch>
        </p:blipFill>
        <p:spPr>
          <a:xfrm>
            <a:off x="4615843" y="3315230"/>
            <a:ext cx="8942996" cy="4670281"/>
          </a:xfrm>
          <a:prstGeom prst="rect">
            <a:avLst/>
          </a:prstGeom>
        </p:spPr>
      </p:pic>
      <p:sp>
        <p:nvSpPr>
          <p:cNvPr id="18" name="Rectangle 17">
            <a:extLst>
              <a:ext uri="{FF2B5EF4-FFF2-40B4-BE49-F238E27FC236}">
                <a16:creationId xmlns:a16="http://schemas.microsoft.com/office/drawing/2014/main" id="{4B4B90EB-4A3B-4E0E-E306-AC254E27E0CF}"/>
              </a:ext>
            </a:extLst>
          </p:cNvPr>
          <p:cNvSpPr/>
          <p:nvPr/>
        </p:nvSpPr>
        <p:spPr>
          <a:xfrm rot="5400000">
            <a:off x="8774638" y="-1468971"/>
            <a:ext cx="625406" cy="89429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A6F0CA-9304-4064-B6C1-D520FD4D7076}"/>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6CC4235-33CE-F70C-E657-691FD2B68A98}"/>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Change the name if you like, but probably not; click “Create fork”</a:t>
            </a:r>
          </a:p>
        </p:txBody>
      </p:sp>
    </p:spTree>
    <p:extLst>
      <p:ext uri="{BB962C8B-B14F-4D97-AF65-F5344CB8AC3E}">
        <p14:creationId xmlns:p14="http://schemas.microsoft.com/office/powerpoint/2010/main" val="207088743"/>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25400</TotalTime>
  <Words>2713</Words>
  <Application>Microsoft Macintosh PowerPoint</Application>
  <PresentationFormat>Custom</PresentationFormat>
  <Paragraphs>542</Paragraphs>
  <Slides>64</Slides>
  <Notes>62</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the code</vt:lpstr>
      <vt:lpstr>Forking a repository on GitHub</vt:lpstr>
      <vt:lpstr>Forking a repository on GitHub</vt:lpstr>
      <vt:lpstr>Forking a repository on GitHub</vt:lpstr>
      <vt:lpstr>How to run the code</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ScRNASeqSnap analysis modules</vt:lpstr>
      <vt:lpstr>ScRNASeqSnap analysis modules</vt:lpstr>
      <vt:lpstr>ScRNASeqSnap analysis modules</vt:lpstr>
      <vt:lpstr>`fastqc-analysis` module</vt:lpstr>
      <vt:lpstr>`run-fastqc-analysis.sh`</vt:lpstr>
      <vt:lpstr>`run-fastqc-analysis.sh` and `lsf-script.txt`</vt:lpstr>
      <vt:lpstr>README.md</vt:lpstr>
      <vt:lpstr>`fastqc-analysis` module</vt:lpstr>
      <vt:lpstr>`fastqc-analysis` module</vt:lpstr>
      <vt:lpstr>`fastqc-analysis` module</vt:lpstr>
      <vt:lpstr>`fastqc-analysis` module</vt:lpstr>
      <vt:lpstr>`fastqc-analysis` module</vt:lpstr>
      <vt:lpstr>`cellranger-analysis` module</vt:lpstr>
      <vt:lpstr>`cellranger-analysis` module</vt:lpstr>
      <vt:lpstr>`cellranger-analysis` module</vt:lpstr>
      <vt:lpstr>`cellranger-analysis` module</vt:lpstr>
      <vt:lpstr>`cellranger-analysis` module</vt:lpstr>
      <vt:lpstr>`cellranger-analysis` module</vt:lpstr>
      <vt:lpstr>`upstream-analysis` module</vt:lpstr>
      <vt:lpstr>`upstream-analysis` module</vt:lpstr>
      <vt:lpstr>`upstream-analysis` module</vt:lpstr>
      <vt:lpstr>`upstream-analysis` module</vt:lpstr>
      <vt:lpstr>`upstream-analysis` module</vt:lpstr>
      <vt:lpstr>`upstream-analysis` module</vt:lpstr>
      <vt:lpstr>`upstream-analysis` module</vt:lpstr>
      <vt:lpstr>PowerPoint Presentation</vt:lpstr>
      <vt:lpstr>ScRNASeqSnap analysis modules</vt:lpstr>
      <vt:lpstr>`integrative-analysis` module</vt:lpstr>
      <vt:lpstr>`integrative-analysis` module</vt:lpstr>
      <vt:lpstr>`integrative-analysis` module</vt:lpstr>
      <vt:lpstr>`cluster-cell-calling` module</vt:lpstr>
      <vt:lpstr>`cluster-cell-calling` module</vt:lpstr>
      <vt:lpstr>`cluster-cell-calling` module</vt:lpstr>
      <vt:lpstr>`cell-contamination-removal-analysis` module - optional</vt:lpstr>
      <vt:lpstr>`cell-contamination-removal-analysis` module - optional</vt:lpstr>
      <vt:lpstr>`cell-types-annotation` module</vt:lpstr>
      <vt:lpstr>`cell-types-annotation` module</vt:lpstr>
      <vt:lpstr>`cell-types-annotation` module</vt:lpstr>
      <vt:lpstr>Next steps</vt:lpstr>
      <vt:lpstr>PowerPoint Presentation</vt:lpstr>
      <vt:lpstr>More resources 🎉</vt:lpstr>
      <vt:lpstr>PowerPoint Presentation</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446</cp:revision>
  <cp:lastPrinted>2024-10-09T20:17:08Z</cp:lastPrinted>
  <dcterms:created xsi:type="dcterms:W3CDTF">2023-11-09T14:55:27Z</dcterms:created>
  <dcterms:modified xsi:type="dcterms:W3CDTF">2024-11-27T04:01:24Z</dcterms:modified>
</cp:coreProperties>
</file>